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256" r:id="rId2"/>
    <p:sldId id="257" r:id="rId3"/>
    <p:sldId id="352" r:id="rId4"/>
    <p:sldId id="258" r:id="rId5"/>
    <p:sldId id="261" r:id="rId6"/>
    <p:sldId id="354" r:id="rId7"/>
    <p:sldId id="355" r:id="rId8"/>
    <p:sldId id="265" r:id="rId9"/>
    <p:sldId id="353" r:id="rId10"/>
    <p:sldId id="359" r:id="rId11"/>
    <p:sldId id="357" r:id="rId12"/>
    <p:sldId id="360" r:id="rId13"/>
    <p:sldId id="361" r:id="rId14"/>
    <p:sldId id="299" r:id="rId15"/>
    <p:sldId id="300" r:id="rId16"/>
    <p:sldId id="362" r:id="rId17"/>
    <p:sldId id="363" r:id="rId18"/>
    <p:sldId id="364" r:id="rId19"/>
    <p:sldId id="377" r:id="rId20"/>
    <p:sldId id="378" r:id="rId21"/>
    <p:sldId id="379" r:id="rId22"/>
    <p:sldId id="380" r:id="rId23"/>
    <p:sldId id="381" r:id="rId24"/>
    <p:sldId id="382" r:id="rId25"/>
    <p:sldId id="383" r:id="rId26"/>
    <p:sldId id="384" r:id="rId27"/>
    <p:sldId id="385" r:id="rId28"/>
    <p:sldId id="386" r:id="rId29"/>
    <p:sldId id="387" r:id="rId30"/>
    <p:sldId id="388" r:id="rId31"/>
    <p:sldId id="389" r:id="rId32"/>
    <p:sldId id="390"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Raleway" panose="020B0604020202020204" charset="0"/>
      <p:regular r:id="rId39"/>
      <p:bold r:id="rId40"/>
      <p:italic r:id="rId41"/>
      <p:boldItalic r:id="rId42"/>
    </p:embeddedFont>
    <p:embeddedFont>
      <p:font typeface="Raleway ExtraBold" panose="020B0604020202020204" charset="0"/>
      <p:bold r:id="rId43"/>
      <p:boldItalic r:id="rId44"/>
    </p:embeddedFont>
    <p:embeddedFont>
      <p:font typeface="Forte" panose="020B0604020202020204" charset="0"/>
      <p:regular r:id="rId45"/>
    </p:embeddedFont>
    <p:embeddedFont>
      <p:font typeface="Raleway Ligh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C20599-6FF6-42D0-A41C-BC4FEDEF9ADC}">
  <a:tblStyle styleId="{CEC20599-6FF6-42D0-A41C-BC4FEDEF9AD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060383-1574-4C42-93C6-B8AFD89FC2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660"/>
  </p:normalViewPr>
  <p:slideViewPr>
    <p:cSldViewPr snapToGrid="0">
      <p:cViewPr varScale="1">
        <p:scale>
          <a:sx n="97" d="100"/>
          <a:sy n="97" d="100"/>
        </p:scale>
        <p:origin x="528" y="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274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04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57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969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734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1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r" fontAlgn="base">
              <a:spcBef>
                <a:spcPct val="0"/>
              </a:spcBef>
              <a:spcAft>
                <a:spcPct val="0"/>
              </a:spcAft>
            </a:pPr>
            <a:fld id="{46D17DC5-D163-4467-BC6E-CC9809481CA0}" type="slidenum">
              <a:rPr lang="en-US" sz="1200" i="0">
                <a:solidFill>
                  <a:prstClr val="black"/>
                </a:solidFill>
                <a:cs typeface="Arial" charset="0"/>
              </a:rPr>
              <a:pPr algn="r" fontAlgn="base">
                <a:spcBef>
                  <a:spcPct val="0"/>
                </a:spcBef>
                <a:spcAft>
                  <a:spcPct val="0"/>
                </a:spcAft>
              </a:pPr>
              <a:t>11</a:t>
            </a:fld>
            <a:endParaRPr lang="en-US" sz="1200" i="0">
              <a:solidFill>
                <a:prstClr val="black"/>
              </a:solidFill>
              <a:cs typeface="Arial" charset="0"/>
            </a:endParaRPr>
          </a:p>
        </p:txBody>
      </p:sp>
      <p:sp>
        <p:nvSpPr>
          <p:cNvPr id="61443" name="Rectangle 2"/>
          <p:cNvSpPr>
            <a:spLocks noGrp="1" noRot="1" noChangeAspect="1" noChangeArrowheads="1" noTextEdit="1"/>
          </p:cNvSpPr>
          <p:nvPr>
            <p:ph type="sldImg"/>
          </p:nvPr>
        </p:nvSpPr>
        <p:spPr>
          <a:xfrm>
            <a:off x="381000" y="685800"/>
            <a:ext cx="6096000" cy="34290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r" fontAlgn="base">
              <a:spcBef>
                <a:spcPct val="0"/>
              </a:spcBef>
              <a:spcAft>
                <a:spcPct val="0"/>
              </a:spcAft>
            </a:pPr>
            <a:fld id="{FE62DB15-F721-4C1F-A316-BA290249F923}" type="slidenum">
              <a:rPr lang="en-US" sz="1200" i="0">
                <a:solidFill>
                  <a:prstClr val="black"/>
                </a:solidFill>
                <a:cs typeface="Arial" charset="0"/>
              </a:rPr>
              <a:pPr algn="r" fontAlgn="base">
                <a:spcBef>
                  <a:spcPct val="0"/>
                </a:spcBef>
                <a:spcAft>
                  <a:spcPct val="0"/>
                </a:spcAft>
              </a:pPr>
              <a:t>15</a:t>
            </a:fld>
            <a:endParaRPr lang="en-US" sz="1200" i="0">
              <a:solidFill>
                <a:prstClr val="black"/>
              </a:solidFill>
              <a:cs typeface="Arial" charset="0"/>
            </a:endParaRPr>
          </a:p>
        </p:txBody>
      </p:sp>
      <p:sp>
        <p:nvSpPr>
          <p:cNvPr id="62467" name="Rectangle 2"/>
          <p:cNvSpPr>
            <a:spLocks noGrp="1" noRot="1" noChangeAspect="1" noChangeArrowheads="1" noTextEdit="1"/>
          </p:cNvSpPr>
          <p:nvPr>
            <p:ph type="sldImg"/>
          </p:nvPr>
        </p:nvSpPr>
        <p:spPr>
          <a:xfrm>
            <a:off x="381000" y="685800"/>
            <a:ext cx="6096000" cy="3429000"/>
          </a:xfrm>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726342"/>
            <a:ext cx="7772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txBox="1">
            <a:spLocks noGrp="1"/>
          </p:cNvSpPr>
          <p:nvPr>
            <p:ph type="body" idx="1"/>
          </p:nvPr>
        </p:nvSpPr>
        <p:spPr>
          <a:xfrm>
            <a:off x="457200" y="42539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50" name="Google Shape;50;p1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3" name="Google Shape;53;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extLst>
      <p:ext uri="{BB962C8B-B14F-4D97-AF65-F5344CB8AC3E}">
        <p14:creationId xmlns:p14="http://schemas.microsoft.com/office/powerpoint/2010/main" val="38866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chemeClr val="dk1"/>
              </a:buClr>
              <a:buSzPts val="3000"/>
              <a:buChar char="●"/>
              <a:defRPr sz="3000" i="1">
                <a:solidFill>
                  <a:schemeClr val="dk1"/>
                </a:solidFill>
              </a:defRPr>
            </a:lvl1pPr>
            <a:lvl2pPr marL="914400" lvl="1" indent="-419100" algn="ctr" rtl="0">
              <a:spcBef>
                <a:spcPts val="0"/>
              </a:spcBef>
              <a:spcAft>
                <a:spcPts val="0"/>
              </a:spcAft>
              <a:buClr>
                <a:schemeClr val="dk1"/>
              </a:buClr>
              <a:buSzPts val="3000"/>
              <a:buChar char="○"/>
              <a:defRPr sz="3000" i="1">
                <a:solidFill>
                  <a:schemeClr val="dk1"/>
                </a:solidFill>
              </a:defRPr>
            </a:lvl2pPr>
            <a:lvl3pPr marL="1371600" lvl="2" indent="-419100" algn="ctr" rtl="0">
              <a:spcBef>
                <a:spcPts val="0"/>
              </a:spcBef>
              <a:spcAft>
                <a:spcPts val="0"/>
              </a:spcAft>
              <a:buClr>
                <a:schemeClr val="dk1"/>
              </a:buClr>
              <a:buSzPts val="3000"/>
              <a:buChar char="■"/>
              <a:defRPr sz="3000" i="1">
                <a:solidFill>
                  <a:schemeClr val="dk1"/>
                </a:solidFill>
              </a:defRPr>
            </a:lvl3pPr>
            <a:lvl4pPr marL="1828800" lvl="3" indent="-419100" algn="ctr" rtl="0">
              <a:spcBef>
                <a:spcPts val="0"/>
              </a:spcBef>
              <a:spcAft>
                <a:spcPts val="0"/>
              </a:spcAft>
              <a:buClr>
                <a:schemeClr val="dk1"/>
              </a:buClr>
              <a:buSzPts val="3000"/>
              <a:buChar char="●"/>
              <a:defRPr sz="3000" i="1">
                <a:solidFill>
                  <a:schemeClr val="dk1"/>
                </a:solidFill>
              </a:defRPr>
            </a:lvl4pPr>
            <a:lvl5pPr marL="2286000" lvl="4" indent="-419100" algn="ctr" rtl="0">
              <a:spcBef>
                <a:spcPts val="0"/>
              </a:spcBef>
              <a:spcAft>
                <a:spcPts val="0"/>
              </a:spcAft>
              <a:buClr>
                <a:schemeClr val="dk1"/>
              </a:buClr>
              <a:buSzPts val="3000"/>
              <a:buChar char="○"/>
              <a:defRPr sz="3000" i="1">
                <a:solidFill>
                  <a:schemeClr val="dk1"/>
                </a:solidFill>
              </a:defRPr>
            </a:lvl5pPr>
            <a:lvl6pPr marL="2743200" lvl="5" indent="-419100" algn="ctr" rtl="0">
              <a:spcBef>
                <a:spcPts val="0"/>
              </a:spcBef>
              <a:spcAft>
                <a:spcPts val="0"/>
              </a:spcAft>
              <a:buClr>
                <a:schemeClr val="dk1"/>
              </a:buClr>
              <a:buSzPts val="3000"/>
              <a:buChar char="■"/>
              <a:defRPr sz="3000" i="1">
                <a:solidFill>
                  <a:schemeClr val="dk1"/>
                </a:solidFill>
              </a:defRPr>
            </a:lvl6pPr>
            <a:lvl7pPr marL="3200400" lvl="6" indent="-419100" algn="ctr" rtl="0">
              <a:spcBef>
                <a:spcPts val="0"/>
              </a:spcBef>
              <a:spcAft>
                <a:spcPts val="0"/>
              </a:spcAft>
              <a:buClr>
                <a:schemeClr val="dk1"/>
              </a:buClr>
              <a:buSzPts val="3000"/>
              <a:buChar char="●"/>
              <a:defRPr sz="3000" i="1">
                <a:solidFill>
                  <a:schemeClr val="dk1"/>
                </a:solidFill>
              </a:defRPr>
            </a:lvl7pPr>
            <a:lvl8pPr marL="3657600" lvl="7" indent="-419100" algn="ctr" rtl="0">
              <a:spcBef>
                <a:spcPts val="0"/>
              </a:spcBef>
              <a:spcAft>
                <a:spcPts val="0"/>
              </a:spcAft>
              <a:buClr>
                <a:schemeClr val="dk1"/>
              </a:buClr>
              <a:buSzPts val="3000"/>
              <a:buChar char="○"/>
              <a:defRPr sz="3000" i="1">
                <a:solidFill>
                  <a:schemeClr val="dk1"/>
                </a:solidFill>
              </a:defRPr>
            </a:lvl8pPr>
            <a:lvl9pPr marL="4114800" lvl="8" indent="-419100" algn="ctr">
              <a:spcBef>
                <a:spcPts val="0"/>
              </a:spcBef>
              <a:spcAft>
                <a:spcPts val="0"/>
              </a:spcAft>
              <a:buClr>
                <a:schemeClr val="dk1"/>
              </a:buClr>
              <a:buSzPts val="3000"/>
              <a:buChar char="■"/>
              <a:defRPr sz="3000" i="1">
                <a:solidFill>
                  <a:schemeClr val="dk1"/>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latin typeface="Raleway"/>
                <a:ea typeface="Raleway"/>
                <a:cs typeface="Raleway"/>
                <a:sym typeface="Raleway"/>
              </a:rPr>
              <a:t>“</a:t>
            </a:r>
            <a:endParaRPr sz="12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6661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ed">
  <p:cSld name="Blank colored">
    <p:bg>
      <p:bgPr>
        <a:solidFill>
          <a:schemeClr val="accent1"/>
        </a:solidFill>
        <a:effectLst/>
      </p:bgPr>
    </p:bg>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1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8901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1pPr>
            <a:lvl2pPr marL="914400" lvl="1"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2pPr>
            <a:lvl3pPr marL="1371600" lvl="2"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3pPr>
            <a:lvl4pPr marL="1828800" lvl="3"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4pPr>
            <a:lvl5pPr marL="2286000" lvl="4"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5pPr>
            <a:lvl6pPr marL="2743200" lvl="5"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6pPr>
            <a:lvl7pPr marL="3200400" lvl="6"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7pPr>
            <a:lvl8pPr marL="3657600" lvl="7"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8pPr>
            <a:lvl9pPr marL="4114800" lvl="8"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accent1"/>
                </a:solidFill>
                <a:latin typeface="Raleway ExtraBold"/>
                <a:ea typeface="Raleway ExtraBold"/>
                <a:cs typeface="Raleway ExtraBold"/>
                <a:sym typeface="Raleway ExtraBold"/>
              </a:defRPr>
            </a:lvl1pPr>
            <a:lvl2pPr lvl="1" algn="ctr">
              <a:buNone/>
              <a:defRPr sz="1300">
                <a:solidFill>
                  <a:schemeClr val="accent1"/>
                </a:solidFill>
                <a:latin typeface="Raleway ExtraBold"/>
                <a:ea typeface="Raleway ExtraBold"/>
                <a:cs typeface="Raleway ExtraBold"/>
                <a:sym typeface="Raleway ExtraBold"/>
              </a:defRPr>
            </a:lvl2pPr>
            <a:lvl3pPr lvl="2" algn="ctr">
              <a:buNone/>
              <a:defRPr sz="1300">
                <a:solidFill>
                  <a:schemeClr val="accent1"/>
                </a:solidFill>
                <a:latin typeface="Raleway ExtraBold"/>
                <a:ea typeface="Raleway ExtraBold"/>
                <a:cs typeface="Raleway ExtraBold"/>
                <a:sym typeface="Raleway ExtraBold"/>
              </a:defRPr>
            </a:lvl3pPr>
            <a:lvl4pPr lvl="3" algn="ctr">
              <a:buNone/>
              <a:defRPr sz="1300">
                <a:solidFill>
                  <a:schemeClr val="accent1"/>
                </a:solidFill>
                <a:latin typeface="Raleway ExtraBold"/>
                <a:ea typeface="Raleway ExtraBold"/>
                <a:cs typeface="Raleway ExtraBold"/>
                <a:sym typeface="Raleway ExtraBold"/>
              </a:defRPr>
            </a:lvl4pPr>
            <a:lvl5pPr lvl="4" algn="ctr">
              <a:buNone/>
              <a:defRPr sz="1300">
                <a:solidFill>
                  <a:schemeClr val="accent1"/>
                </a:solidFill>
                <a:latin typeface="Raleway ExtraBold"/>
                <a:ea typeface="Raleway ExtraBold"/>
                <a:cs typeface="Raleway ExtraBold"/>
                <a:sym typeface="Raleway ExtraBold"/>
              </a:defRPr>
            </a:lvl5pPr>
            <a:lvl6pPr lvl="5" algn="ctr">
              <a:buNone/>
              <a:defRPr sz="1300">
                <a:solidFill>
                  <a:schemeClr val="accent1"/>
                </a:solidFill>
                <a:latin typeface="Raleway ExtraBold"/>
                <a:ea typeface="Raleway ExtraBold"/>
                <a:cs typeface="Raleway ExtraBold"/>
                <a:sym typeface="Raleway ExtraBold"/>
              </a:defRPr>
            </a:lvl6pPr>
            <a:lvl7pPr lvl="6" algn="ctr">
              <a:buNone/>
              <a:defRPr sz="1300">
                <a:solidFill>
                  <a:schemeClr val="accent1"/>
                </a:solidFill>
                <a:latin typeface="Raleway ExtraBold"/>
                <a:ea typeface="Raleway ExtraBold"/>
                <a:cs typeface="Raleway ExtraBold"/>
                <a:sym typeface="Raleway ExtraBold"/>
              </a:defRPr>
            </a:lvl7pPr>
            <a:lvl8pPr lvl="7" algn="ctr">
              <a:buNone/>
              <a:defRPr sz="1300">
                <a:solidFill>
                  <a:schemeClr val="accent1"/>
                </a:solidFill>
                <a:latin typeface="Raleway ExtraBold"/>
                <a:ea typeface="Raleway ExtraBold"/>
                <a:cs typeface="Raleway ExtraBold"/>
                <a:sym typeface="Raleway ExtraBold"/>
              </a:defRPr>
            </a:lvl8pPr>
            <a:lvl9pPr lvl="8" algn="ctr">
              <a:buNone/>
              <a:defRPr sz="1300">
                <a:solidFill>
                  <a:schemeClr val="accent1"/>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pic>
        <p:nvPicPr>
          <p:cNvPr id="5" name="Picture 4">
            <a:extLst>
              <a:ext uri="{FF2B5EF4-FFF2-40B4-BE49-F238E27FC236}">
                <a16:creationId xmlns:a16="http://schemas.microsoft.com/office/drawing/2014/main" id="{044406F9-B99C-4EDD-B9E2-DB78C68C6A5E}"/>
              </a:ext>
            </a:extLst>
          </p:cNvPr>
          <p:cNvPicPr>
            <a:picLocks noChangeAspect="1"/>
          </p:cNvPicPr>
          <p:nvPr userDrawn="1"/>
        </p:nvPicPr>
        <p:blipFill>
          <a:blip r:embed="rId11"/>
          <a:stretch>
            <a:fillRect/>
          </a:stretch>
        </p:blipFill>
        <p:spPr>
          <a:xfrm>
            <a:off x="8061565" y="256324"/>
            <a:ext cx="688113" cy="712585"/>
          </a:xfrm>
          <a:prstGeom prst="rect">
            <a:avLst/>
          </a:prstGeom>
        </p:spPr>
      </p:pic>
      <p:pic>
        <p:nvPicPr>
          <p:cNvPr id="3" name="Picture 2">
            <a:extLst>
              <a:ext uri="{FF2B5EF4-FFF2-40B4-BE49-F238E27FC236}">
                <a16:creationId xmlns:a16="http://schemas.microsoft.com/office/drawing/2014/main" id="{EE47EDAF-CB66-4956-BD31-A95B1F13B96E}"/>
              </a:ext>
            </a:extLst>
          </p:cNvPr>
          <p:cNvPicPr>
            <a:picLocks noChangeAspect="1"/>
          </p:cNvPicPr>
          <p:nvPr userDrawn="1"/>
        </p:nvPicPr>
        <p:blipFill>
          <a:blip r:embed="rId12"/>
          <a:stretch>
            <a:fillRect/>
          </a:stretch>
        </p:blipFill>
        <p:spPr>
          <a:xfrm>
            <a:off x="153824" y="217220"/>
            <a:ext cx="1145137" cy="30923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6" r:id="rId5"/>
    <p:sldLayoutId id="2147483657" r:id="rId6"/>
    <p:sldLayoutId id="2147483660" r:id="rId7"/>
    <p:sldLayoutId id="2147483661" r:id="rId8"/>
    <p:sldLayoutId id="2147483662"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23.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5.jpg"/><Relationship Id="rId7"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27.png"/><Relationship Id="rId10" Type="http://schemas.openxmlformats.org/officeDocument/2006/relationships/image" Target="../media/image14.svg"/><Relationship Id="rId4" Type="http://schemas.openxmlformats.org/officeDocument/2006/relationships/image" Target="../media/image26.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image" Target="../media/image29.jp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27.png"/><Relationship Id="rId4" Type="http://schemas.openxmlformats.org/officeDocument/2006/relationships/image" Target="../media/image1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7.sv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23.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23.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23.pn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jpg"/><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23.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685800" y="874353"/>
            <a:ext cx="7772400" cy="3572660"/>
          </a:xfrm>
          <a:prstGeom prst="rect">
            <a:avLst/>
          </a:prstGeom>
        </p:spPr>
        <p:txBody>
          <a:bodyPr spcFirstLastPara="1" wrap="square" lIns="91425" tIns="91425" rIns="91425" bIns="91425" anchor="b" anchorCtr="0">
            <a:noAutofit/>
          </a:bodyPr>
          <a:lstStyle/>
          <a:p>
            <a:pPr marL="0" marR="0" indent="457200" algn="ctr">
              <a:lnSpc>
                <a:spcPct val="107000"/>
              </a:lnSpc>
              <a:spcBef>
                <a:spcPts val="300"/>
              </a:spcBef>
              <a:spcAft>
                <a:spcPts val="300"/>
              </a:spcAft>
            </a:pPr>
            <a:r>
              <a:rPr lang="vi-VN" sz="4200" dirty="0">
                <a:solidFill>
                  <a:schemeClr val="tx1">
                    <a:lumMod val="50000"/>
                  </a:schemeClr>
                </a:solidFill>
              </a:rPr>
              <a:t>Chương 1</a:t>
            </a:r>
            <a:r>
              <a:rPr lang="en-US" sz="4200" dirty="0"/>
              <a:t/>
            </a:r>
            <a:br>
              <a:rPr lang="en-US" sz="4200" dirty="0"/>
            </a:br>
            <a:r>
              <a:rPr lang="vi-VN" sz="4200" dirty="0"/>
              <a:t>ĐẢNG CỘNG SẢN VIỆT NAM </a:t>
            </a:r>
            <a:r>
              <a:rPr lang="vi-VN" sz="4200" dirty="0">
                <a:solidFill>
                  <a:schemeClr val="tx1">
                    <a:lumMod val="50000"/>
                  </a:schemeClr>
                </a:solidFill>
              </a:rPr>
              <a:t>RA ĐỜI</a:t>
            </a:r>
            <a:r>
              <a:rPr lang="vi-VN" sz="4200" dirty="0"/>
              <a:t> </a:t>
            </a:r>
            <a:r>
              <a:rPr lang="en-US" sz="4200" dirty="0"/>
              <a:t> </a:t>
            </a:r>
            <a:r>
              <a:rPr lang="vi-VN" sz="4200" dirty="0"/>
              <a:t>VÀ </a:t>
            </a:r>
            <a:r>
              <a:rPr lang="vi-VN" sz="4200" dirty="0">
                <a:solidFill>
                  <a:schemeClr val="tx1">
                    <a:lumMod val="50000"/>
                  </a:schemeClr>
                </a:solidFill>
              </a:rPr>
              <a:t>LÃNH ĐẠO ĐẤU TRANH</a:t>
            </a:r>
            <a:r>
              <a:rPr lang="vi-VN" sz="4200" dirty="0"/>
              <a:t> GIÀNH CHÍNH QUYỀN (1930 - 1945)</a:t>
            </a:r>
            <a:endParaRPr lang="en-US" sz="4200" dirty="0"/>
          </a:p>
        </p:txBody>
      </p:sp>
      <p:pic>
        <p:nvPicPr>
          <p:cNvPr id="9" name="Picture 8">
            <a:extLst>
              <a:ext uri="{FF2B5EF4-FFF2-40B4-BE49-F238E27FC236}">
                <a16:creationId xmlns:a16="http://schemas.microsoft.com/office/drawing/2014/main" id="{6881B5BE-86FA-4585-A5A3-808AA6BA02FF}"/>
              </a:ext>
            </a:extLst>
          </p:cNvPr>
          <p:cNvPicPr>
            <a:picLocks noChangeAspect="1"/>
          </p:cNvPicPr>
          <p:nvPr/>
        </p:nvPicPr>
        <p:blipFill>
          <a:blip r:embed="rId3"/>
          <a:stretch>
            <a:fillRect/>
          </a:stretch>
        </p:blipFill>
        <p:spPr>
          <a:xfrm>
            <a:off x="8051625" y="187704"/>
            <a:ext cx="679558" cy="5929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EF74C280-F772-4093-BF8E-A0C3E98D0B83}"/>
              </a:ext>
            </a:extLst>
          </p:cNvPr>
          <p:cNvSpPr/>
          <p:nvPr/>
        </p:nvSpPr>
        <p:spPr>
          <a:xfrm>
            <a:off x="666206" y="499101"/>
            <a:ext cx="5734594"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ext Placeholder 1">
            <a:extLst>
              <a:ext uri="{FF2B5EF4-FFF2-40B4-BE49-F238E27FC236}">
                <a16:creationId xmlns:a16="http://schemas.microsoft.com/office/drawing/2014/main" id="{F21B0C83-6E87-441F-9B8A-FFEA99ACF98D}"/>
              </a:ext>
            </a:extLst>
          </p:cNvPr>
          <p:cNvSpPr>
            <a:spLocks noGrp="1"/>
          </p:cNvSpPr>
          <p:nvPr>
            <p:ph type="body" idx="1"/>
          </p:nvPr>
        </p:nvSpPr>
        <p:spPr>
          <a:xfrm>
            <a:off x="666206" y="517931"/>
            <a:ext cx="6035040" cy="519600"/>
          </a:xfrm>
        </p:spPr>
        <p:txBody>
          <a:bodyPr/>
          <a:lstStyle/>
          <a:p>
            <a:pPr algn="l"/>
            <a:r>
              <a:rPr lang="en-US" sz="2000" dirty="0" err="1">
                <a:solidFill>
                  <a:schemeClr val="tx1">
                    <a:lumMod val="50000"/>
                  </a:schemeClr>
                </a:solidFill>
                <a:latin typeface="Raleway ExtraBold" pitchFamily="2" charset="0"/>
              </a:rPr>
              <a:t>Phát</a:t>
            </a:r>
            <a:r>
              <a:rPr lang="en-US" sz="2000" dirty="0">
                <a:solidFill>
                  <a:schemeClr val="tx1">
                    <a:lumMod val="50000"/>
                  </a:schemeClr>
                </a:solidFill>
                <a:latin typeface="Raleway ExtraBold" pitchFamily="2" charset="0"/>
              </a:rPr>
              <a:t> </a:t>
            </a:r>
            <a:r>
              <a:rPr lang="en-US" sz="2000" dirty="0" err="1">
                <a:solidFill>
                  <a:schemeClr val="tx1">
                    <a:lumMod val="50000"/>
                  </a:schemeClr>
                </a:solidFill>
                <a:latin typeface="Raleway ExtraBold" pitchFamily="2" charset="0"/>
              </a:rPr>
              <a:t>động</a:t>
            </a:r>
            <a:r>
              <a:rPr lang="en-US" sz="2000" dirty="0">
                <a:solidFill>
                  <a:schemeClr val="tx1">
                    <a:lumMod val="50000"/>
                  </a:schemeClr>
                </a:solidFill>
                <a:latin typeface="Raleway ExtraBold" pitchFamily="2" charset="0"/>
              </a:rPr>
              <a:t> Cao </a:t>
            </a:r>
            <a:r>
              <a:rPr lang="en-US" sz="2000" dirty="0" err="1">
                <a:solidFill>
                  <a:schemeClr val="tx1">
                    <a:lumMod val="50000"/>
                  </a:schemeClr>
                </a:solidFill>
                <a:latin typeface="Raleway ExtraBold" pitchFamily="2" charset="0"/>
              </a:rPr>
              <a:t>trào</a:t>
            </a:r>
            <a:r>
              <a:rPr lang="en-US" sz="2000" dirty="0">
                <a:solidFill>
                  <a:schemeClr val="tx1">
                    <a:lumMod val="50000"/>
                  </a:schemeClr>
                </a:solidFill>
                <a:latin typeface="Raleway ExtraBold" pitchFamily="2" charset="0"/>
              </a:rPr>
              <a:t> </a:t>
            </a:r>
            <a:r>
              <a:rPr lang="en-US" sz="2000" dirty="0" err="1">
                <a:solidFill>
                  <a:schemeClr val="tx1">
                    <a:lumMod val="50000"/>
                  </a:schemeClr>
                </a:solidFill>
                <a:latin typeface="Raleway ExtraBold" pitchFamily="2" charset="0"/>
              </a:rPr>
              <a:t>kháng</a:t>
            </a:r>
            <a:r>
              <a:rPr lang="en-US" sz="2000" dirty="0">
                <a:solidFill>
                  <a:schemeClr val="tx1">
                    <a:lumMod val="50000"/>
                  </a:schemeClr>
                </a:solidFill>
                <a:latin typeface="Raleway ExtraBold" pitchFamily="2" charset="0"/>
              </a:rPr>
              <a:t> </a:t>
            </a:r>
            <a:r>
              <a:rPr lang="en-US" sz="2000" dirty="0" err="1">
                <a:solidFill>
                  <a:schemeClr val="tx1">
                    <a:lumMod val="50000"/>
                  </a:schemeClr>
                </a:solidFill>
                <a:latin typeface="Raleway ExtraBold" pitchFamily="2" charset="0"/>
              </a:rPr>
              <a:t>Nhật</a:t>
            </a:r>
            <a:r>
              <a:rPr lang="en-US" sz="2000" dirty="0">
                <a:solidFill>
                  <a:schemeClr val="tx1">
                    <a:lumMod val="50000"/>
                  </a:schemeClr>
                </a:solidFill>
                <a:latin typeface="Raleway ExtraBold" pitchFamily="2" charset="0"/>
              </a:rPr>
              <a:t>, </a:t>
            </a:r>
            <a:r>
              <a:rPr lang="en-US" sz="2000" dirty="0" err="1">
                <a:solidFill>
                  <a:schemeClr val="tx1">
                    <a:lumMod val="50000"/>
                  </a:schemeClr>
                </a:solidFill>
                <a:latin typeface="Raleway ExtraBold" pitchFamily="2" charset="0"/>
              </a:rPr>
              <a:t>cứu</a:t>
            </a:r>
            <a:r>
              <a:rPr lang="en-US" sz="2000" dirty="0">
                <a:solidFill>
                  <a:schemeClr val="tx1">
                    <a:lumMod val="50000"/>
                  </a:schemeClr>
                </a:solidFill>
                <a:latin typeface="Raleway ExtraBold" pitchFamily="2" charset="0"/>
              </a:rPr>
              <a:t> </a:t>
            </a:r>
            <a:r>
              <a:rPr lang="en-US" sz="2000" dirty="0" err="1">
                <a:solidFill>
                  <a:schemeClr val="tx1">
                    <a:lumMod val="50000"/>
                  </a:schemeClr>
                </a:solidFill>
                <a:latin typeface="Raleway ExtraBold" pitchFamily="2" charset="0"/>
              </a:rPr>
              <a:t>nước</a:t>
            </a:r>
            <a:endParaRPr lang="en-US" sz="2000" dirty="0">
              <a:solidFill>
                <a:schemeClr val="tx1">
                  <a:lumMod val="50000"/>
                </a:schemeClr>
              </a:solidFill>
              <a:latin typeface="Raleway ExtraBold" pitchFamily="2" charset="0"/>
            </a:endParaRPr>
          </a:p>
          <a:p>
            <a:pPr algn="l"/>
            <a:endParaRPr lang="en-US" sz="2000" dirty="0">
              <a:latin typeface="Raleway ExtraBold" pitchFamily="2" charset="0"/>
            </a:endParaRPr>
          </a:p>
        </p:txBody>
      </p:sp>
      <p:sp>
        <p:nvSpPr>
          <p:cNvPr id="3" name="Slide Number Placeholder 2">
            <a:extLst>
              <a:ext uri="{FF2B5EF4-FFF2-40B4-BE49-F238E27FC236}">
                <a16:creationId xmlns:a16="http://schemas.microsoft.com/office/drawing/2014/main" id="{480715D1-9886-4A13-813B-5AE9A50159A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4" name="Rectangle 2">
            <a:extLst>
              <a:ext uri="{FF2B5EF4-FFF2-40B4-BE49-F238E27FC236}">
                <a16:creationId xmlns:a16="http://schemas.microsoft.com/office/drawing/2014/main" id="{9C965482-2362-4051-A59F-DCBBF6A1F1E9}"/>
              </a:ext>
            </a:extLst>
          </p:cNvPr>
          <p:cNvSpPr txBox="1">
            <a:spLocks noChangeArrowheads="1"/>
          </p:cNvSpPr>
          <p:nvPr/>
        </p:nvSpPr>
        <p:spPr>
          <a:xfrm>
            <a:off x="823513" y="1444082"/>
            <a:ext cx="3888566" cy="2818195"/>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lgn="just"/>
            <a:r>
              <a:rPr lang="en-US" dirty="0" err="1">
                <a:solidFill>
                  <a:schemeClr val="tx1">
                    <a:lumMod val="50000"/>
                  </a:schemeClr>
                </a:solidFill>
              </a:rPr>
              <a:t>Hoàn</a:t>
            </a:r>
            <a:r>
              <a:rPr lang="en-US" dirty="0">
                <a:solidFill>
                  <a:schemeClr val="tx1">
                    <a:lumMod val="50000"/>
                  </a:schemeClr>
                </a:solidFill>
              </a:rPr>
              <a:t> </a:t>
            </a:r>
            <a:r>
              <a:rPr lang="en-US" dirty="0" err="1">
                <a:solidFill>
                  <a:schemeClr val="tx1">
                    <a:lumMod val="50000"/>
                  </a:schemeClr>
                </a:solidFill>
              </a:rPr>
              <a:t>cảnh</a:t>
            </a:r>
            <a:r>
              <a:rPr lang="en-US" dirty="0">
                <a:solidFill>
                  <a:schemeClr val="tx1">
                    <a:lumMod val="50000"/>
                  </a:schemeClr>
                </a:solidFill>
              </a:rPr>
              <a:t> </a:t>
            </a:r>
            <a:r>
              <a:rPr lang="en-US" dirty="0" err="1">
                <a:solidFill>
                  <a:schemeClr val="tx1">
                    <a:lumMod val="50000"/>
                  </a:schemeClr>
                </a:solidFill>
              </a:rPr>
              <a:t>quốc</a:t>
            </a:r>
            <a:r>
              <a:rPr lang="en-US" dirty="0">
                <a:solidFill>
                  <a:schemeClr val="tx1">
                    <a:lumMod val="50000"/>
                  </a:schemeClr>
                </a:solidFill>
              </a:rPr>
              <a:t> </a:t>
            </a:r>
            <a:r>
              <a:rPr lang="en-US" dirty="0" err="1">
                <a:solidFill>
                  <a:schemeClr val="tx1">
                    <a:lumMod val="50000"/>
                  </a:schemeClr>
                </a:solidFill>
              </a:rPr>
              <a:t>tế</a:t>
            </a:r>
            <a:endParaRPr lang="en-US" dirty="0">
              <a:solidFill>
                <a:schemeClr val="tx1">
                  <a:lumMod val="50000"/>
                </a:schemeClr>
              </a:solidFill>
            </a:endParaRPr>
          </a:p>
          <a:p>
            <a:pPr marL="0" indent="0" algn="just"/>
            <a:r>
              <a:rPr lang="en-US" dirty="0">
                <a:solidFill>
                  <a:schemeClr val="tx1">
                    <a:lumMod val="50000"/>
                  </a:schemeClr>
                </a:solidFill>
              </a:rPr>
              <a:t>    - </a:t>
            </a:r>
            <a:r>
              <a:rPr lang="en-US" dirty="0" err="1">
                <a:solidFill>
                  <a:schemeClr val="tx1">
                    <a:lumMod val="50000"/>
                  </a:schemeClr>
                </a:solidFill>
              </a:rPr>
              <a:t>Đầu</a:t>
            </a:r>
            <a:r>
              <a:rPr lang="en-US" dirty="0">
                <a:solidFill>
                  <a:schemeClr val="tx1">
                    <a:lumMod val="50000"/>
                  </a:schemeClr>
                </a:solidFill>
              </a:rPr>
              <a:t> </a:t>
            </a:r>
            <a:r>
              <a:rPr lang="en-US" dirty="0" err="1">
                <a:solidFill>
                  <a:schemeClr val="tx1">
                    <a:lumMod val="50000"/>
                  </a:schemeClr>
                </a:solidFill>
              </a:rPr>
              <a:t>năm</a:t>
            </a:r>
            <a:r>
              <a:rPr lang="en-US" dirty="0">
                <a:solidFill>
                  <a:schemeClr val="tx1">
                    <a:lumMod val="50000"/>
                  </a:schemeClr>
                </a:solidFill>
              </a:rPr>
              <a:t> 1945, </a:t>
            </a:r>
            <a:r>
              <a:rPr lang="en-US" dirty="0" err="1">
                <a:solidFill>
                  <a:schemeClr val="tx1">
                    <a:lumMod val="50000"/>
                  </a:schemeClr>
                </a:solidFill>
              </a:rPr>
              <a:t>Chiến</a:t>
            </a:r>
            <a:r>
              <a:rPr lang="en-US" dirty="0">
                <a:solidFill>
                  <a:schemeClr val="tx1">
                    <a:lumMod val="50000"/>
                  </a:schemeClr>
                </a:solidFill>
              </a:rPr>
              <a:t> </a:t>
            </a:r>
            <a:r>
              <a:rPr lang="en-US" dirty="0" err="1">
                <a:solidFill>
                  <a:schemeClr val="tx1">
                    <a:lumMod val="50000"/>
                  </a:schemeClr>
                </a:solidFill>
              </a:rPr>
              <a:t>tranh</a:t>
            </a:r>
            <a:r>
              <a:rPr lang="en-US" dirty="0">
                <a:solidFill>
                  <a:schemeClr val="tx1">
                    <a:lumMod val="50000"/>
                  </a:schemeClr>
                </a:solidFill>
              </a:rPr>
              <a:t> </a:t>
            </a:r>
            <a:r>
              <a:rPr lang="en-US" dirty="0" err="1">
                <a:solidFill>
                  <a:schemeClr val="tx1">
                    <a:lumMod val="50000"/>
                  </a:schemeClr>
                </a:solidFill>
              </a:rPr>
              <a:t>thế</a:t>
            </a:r>
            <a:r>
              <a:rPr lang="en-US" dirty="0">
                <a:solidFill>
                  <a:schemeClr val="tx1">
                    <a:lumMod val="50000"/>
                  </a:schemeClr>
                </a:solidFill>
              </a:rPr>
              <a:t> </a:t>
            </a:r>
            <a:r>
              <a:rPr lang="en-US" dirty="0" err="1">
                <a:solidFill>
                  <a:schemeClr val="tx1">
                    <a:lumMod val="50000"/>
                  </a:schemeClr>
                </a:solidFill>
              </a:rPr>
              <a:t>giới</a:t>
            </a:r>
            <a:r>
              <a:rPr lang="en-US" dirty="0">
                <a:solidFill>
                  <a:schemeClr val="tx1">
                    <a:lumMod val="50000"/>
                  </a:schemeClr>
                </a:solidFill>
              </a:rPr>
              <a:t> II </a:t>
            </a:r>
            <a:r>
              <a:rPr lang="en-US" dirty="0" err="1">
                <a:solidFill>
                  <a:schemeClr val="tx1">
                    <a:lumMod val="50000"/>
                  </a:schemeClr>
                </a:solidFill>
              </a:rPr>
              <a:t>kết</a:t>
            </a:r>
            <a:r>
              <a:rPr lang="en-US" dirty="0">
                <a:solidFill>
                  <a:schemeClr val="tx1">
                    <a:lumMod val="50000"/>
                  </a:schemeClr>
                </a:solidFill>
              </a:rPr>
              <a:t> </a:t>
            </a:r>
            <a:r>
              <a:rPr lang="en-US" dirty="0" err="1">
                <a:solidFill>
                  <a:schemeClr val="tx1">
                    <a:lumMod val="50000"/>
                  </a:schemeClr>
                </a:solidFill>
              </a:rPr>
              <a:t>thúc</a:t>
            </a:r>
            <a:r>
              <a:rPr lang="en-US" dirty="0">
                <a:solidFill>
                  <a:schemeClr val="tx1">
                    <a:lumMod val="50000"/>
                  </a:schemeClr>
                </a:solidFill>
              </a:rPr>
              <a:t>. </a:t>
            </a:r>
            <a:r>
              <a:rPr lang="en-US" dirty="0" err="1">
                <a:solidFill>
                  <a:schemeClr val="tx1">
                    <a:lumMod val="50000"/>
                  </a:schemeClr>
                </a:solidFill>
              </a:rPr>
              <a:t>Phát</a:t>
            </a:r>
            <a:r>
              <a:rPr lang="en-US" dirty="0">
                <a:solidFill>
                  <a:schemeClr val="tx1">
                    <a:lumMod val="50000"/>
                  </a:schemeClr>
                </a:solidFill>
              </a:rPr>
              <a:t> </a:t>
            </a:r>
            <a:r>
              <a:rPr lang="en-US" dirty="0" err="1">
                <a:solidFill>
                  <a:schemeClr val="tx1">
                    <a:lumMod val="50000"/>
                  </a:schemeClr>
                </a:solidFill>
              </a:rPr>
              <a:t>xít</a:t>
            </a:r>
            <a:r>
              <a:rPr lang="en-US" dirty="0">
                <a:solidFill>
                  <a:schemeClr val="tx1">
                    <a:lumMod val="50000"/>
                  </a:schemeClr>
                </a:solidFill>
              </a:rPr>
              <a:t> </a:t>
            </a:r>
            <a:r>
              <a:rPr lang="en-US" dirty="0" err="1">
                <a:solidFill>
                  <a:schemeClr val="tx1">
                    <a:lumMod val="50000"/>
                  </a:schemeClr>
                </a:solidFill>
              </a:rPr>
              <a:t>Nhật</a:t>
            </a:r>
            <a:r>
              <a:rPr lang="en-US" dirty="0">
                <a:solidFill>
                  <a:schemeClr val="tx1">
                    <a:lumMod val="50000"/>
                  </a:schemeClr>
                </a:solidFill>
              </a:rPr>
              <a:t> </a:t>
            </a:r>
            <a:r>
              <a:rPr lang="en-US" dirty="0" err="1">
                <a:solidFill>
                  <a:schemeClr val="tx1">
                    <a:lumMod val="50000"/>
                  </a:schemeClr>
                </a:solidFill>
              </a:rPr>
              <a:t>lâm</a:t>
            </a:r>
            <a:r>
              <a:rPr lang="en-US" dirty="0">
                <a:solidFill>
                  <a:schemeClr val="tx1">
                    <a:lumMod val="50000"/>
                  </a:schemeClr>
                </a:solidFill>
              </a:rPr>
              <a:t> </a:t>
            </a:r>
            <a:r>
              <a:rPr lang="en-US" dirty="0" err="1">
                <a:solidFill>
                  <a:schemeClr val="tx1">
                    <a:lumMod val="50000"/>
                  </a:schemeClr>
                </a:solidFill>
              </a:rPr>
              <a:t>vào</a:t>
            </a:r>
            <a:r>
              <a:rPr lang="en-US" dirty="0">
                <a:solidFill>
                  <a:schemeClr val="tx1">
                    <a:lumMod val="50000"/>
                  </a:schemeClr>
                </a:solidFill>
              </a:rPr>
              <a:t> </a:t>
            </a:r>
            <a:r>
              <a:rPr lang="en-US" dirty="0" err="1">
                <a:solidFill>
                  <a:schemeClr val="tx1">
                    <a:lumMod val="50000"/>
                  </a:schemeClr>
                </a:solidFill>
              </a:rPr>
              <a:t>tình</a:t>
            </a:r>
            <a:r>
              <a:rPr lang="en-US" dirty="0">
                <a:solidFill>
                  <a:schemeClr val="tx1">
                    <a:lumMod val="50000"/>
                  </a:schemeClr>
                </a:solidFill>
              </a:rPr>
              <a:t> </a:t>
            </a:r>
            <a:r>
              <a:rPr lang="en-US" dirty="0" err="1">
                <a:solidFill>
                  <a:schemeClr val="tx1">
                    <a:lumMod val="50000"/>
                  </a:schemeClr>
                </a:solidFill>
              </a:rPr>
              <a:t>trạng</a:t>
            </a:r>
            <a:r>
              <a:rPr lang="en-US" dirty="0">
                <a:solidFill>
                  <a:schemeClr val="tx1">
                    <a:lumMod val="50000"/>
                  </a:schemeClr>
                </a:solidFill>
              </a:rPr>
              <a:t> </a:t>
            </a:r>
            <a:r>
              <a:rPr lang="en-US" dirty="0" err="1">
                <a:solidFill>
                  <a:schemeClr val="tx1">
                    <a:lumMod val="50000"/>
                  </a:schemeClr>
                </a:solidFill>
              </a:rPr>
              <a:t>nguy</a:t>
            </a:r>
            <a:r>
              <a:rPr lang="en-US" dirty="0">
                <a:solidFill>
                  <a:schemeClr val="tx1">
                    <a:lumMod val="50000"/>
                  </a:schemeClr>
                </a:solidFill>
              </a:rPr>
              <a:t> </a:t>
            </a:r>
            <a:r>
              <a:rPr lang="en-US" dirty="0" err="1">
                <a:solidFill>
                  <a:schemeClr val="tx1">
                    <a:lumMod val="50000"/>
                  </a:schemeClr>
                </a:solidFill>
              </a:rPr>
              <a:t>khốn</a:t>
            </a:r>
            <a:r>
              <a:rPr lang="en-US" dirty="0">
                <a:solidFill>
                  <a:schemeClr val="tx1">
                    <a:lumMod val="50000"/>
                  </a:schemeClr>
                </a:solidFill>
              </a:rPr>
              <a:t>. </a:t>
            </a:r>
          </a:p>
          <a:p>
            <a:pPr marL="0" indent="0" algn="just"/>
            <a:r>
              <a:rPr lang="en-US" dirty="0">
                <a:solidFill>
                  <a:schemeClr val="tx1">
                    <a:lumMod val="50000"/>
                  </a:schemeClr>
                </a:solidFill>
              </a:rPr>
              <a:t>   - </a:t>
            </a:r>
            <a:r>
              <a:rPr lang="en-US" dirty="0" err="1">
                <a:solidFill>
                  <a:schemeClr val="tx1">
                    <a:lumMod val="50000"/>
                  </a:schemeClr>
                </a:solidFill>
              </a:rPr>
              <a:t>Ngày</a:t>
            </a:r>
            <a:r>
              <a:rPr lang="en-US" dirty="0">
                <a:solidFill>
                  <a:schemeClr val="tx1">
                    <a:lumMod val="50000"/>
                  </a:schemeClr>
                </a:solidFill>
              </a:rPr>
              <a:t> 9/3/1945: </a:t>
            </a:r>
            <a:r>
              <a:rPr lang="en-US" dirty="0" err="1">
                <a:solidFill>
                  <a:schemeClr val="tx1">
                    <a:lumMod val="50000"/>
                  </a:schemeClr>
                </a:solidFill>
              </a:rPr>
              <a:t>Nhật</a:t>
            </a:r>
            <a:r>
              <a:rPr lang="en-US" dirty="0">
                <a:solidFill>
                  <a:schemeClr val="tx1">
                    <a:lumMod val="50000"/>
                  </a:schemeClr>
                </a:solidFill>
              </a:rPr>
              <a:t> </a:t>
            </a:r>
            <a:r>
              <a:rPr lang="en-US" dirty="0" err="1">
                <a:solidFill>
                  <a:schemeClr val="tx1">
                    <a:lumMod val="50000"/>
                  </a:schemeClr>
                </a:solidFill>
              </a:rPr>
              <a:t>đảo</a:t>
            </a:r>
            <a:r>
              <a:rPr lang="en-US" dirty="0">
                <a:solidFill>
                  <a:schemeClr val="tx1">
                    <a:lumMod val="50000"/>
                  </a:schemeClr>
                </a:solidFill>
              </a:rPr>
              <a:t> </a:t>
            </a:r>
            <a:r>
              <a:rPr lang="en-US" dirty="0" err="1">
                <a:solidFill>
                  <a:schemeClr val="tx1">
                    <a:lumMod val="50000"/>
                  </a:schemeClr>
                </a:solidFill>
              </a:rPr>
              <a:t>chính</a:t>
            </a:r>
            <a:r>
              <a:rPr lang="en-US" dirty="0">
                <a:solidFill>
                  <a:schemeClr val="tx1">
                    <a:lumMod val="50000"/>
                  </a:schemeClr>
                </a:solidFill>
              </a:rPr>
              <a:t> </a:t>
            </a:r>
            <a:r>
              <a:rPr lang="en-US" dirty="0" err="1">
                <a:solidFill>
                  <a:schemeClr val="tx1">
                    <a:lumMod val="50000"/>
                  </a:schemeClr>
                </a:solidFill>
              </a:rPr>
              <a:t>Pháp</a:t>
            </a:r>
            <a:r>
              <a:rPr lang="en-US" dirty="0">
                <a:solidFill>
                  <a:schemeClr val="tx1">
                    <a:lumMod val="50000"/>
                  </a:schemeClr>
                </a:solidFill>
              </a:rPr>
              <a:t> </a:t>
            </a:r>
            <a:r>
              <a:rPr lang="en-US" dirty="0" err="1">
                <a:solidFill>
                  <a:schemeClr val="tx1">
                    <a:lumMod val="50000"/>
                  </a:schemeClr>
                </a:solidFill>
              </a:rPr>
              <a:t>trên</a:t>
            </a:r>
            <a:r>
              <a:rPr lang="en-US" dirty="0">
                <a:solidFill>
                  <a:schemeClr val="tx1">
                    <a:lumMod val="50000"/>
                  </a:schemeClr>
                </a:solidFill>
              </a:rPr>
              <a:t> </a:t>
            </a:r>
            <a:r>
              <a:rPr lang="en-US" dirty="0" err="1">
                <a:solidFill>
                  <a:schemeClr val="tx1">
                    <a:lumMod val="50000"/>
                  </a:schemeClr>
                </a:solidFill>
              </a:rPr>
              <a:t>toàn</a:t>
            </a:r>
            <a:r>
              <a:rPr lang="en-US" dirty="0">
                <a:solidFill>
                  <a:schemeClr val="tx1">
                    <a:lumMod val="50000"/>
                  </a:schemeClr>
                </a:solidFill>
              </a:rPr>
              <a:t> </a:t>
            </a:r>
            <a:r>
              <a:rPr lang="en-US" dirty="0" err="1">
                <a:solidFill>
                  <a:schemeClr val="tx1">
                    <a:lumMod val="50000"/>
                  </a:schemeClr>
                </a:solidFill>
              </a:rPr>
              <a:t>cõi</a:t>
            </a:r>
            <a:r>
              <a:rPr lang="en-US" dirty="0">
                <a:solidFill>
                  <a:schemeClr val="tx1">
                    <a:lumMod val="50000"/>
                  </a:schemeClr>
                </a:solidFill>
              </a:rPr>
              <a:t> </a:t>
            </a:r>
            <a:r>
              <a:rPr lang="en-US" dirty="0" err="1">
                <a:solidFill>
                  <a:schemeClr val="tx1">
                    <a:lumMod val="50000"/>
                  </a:schemeClr>
                </a:solidFill>
              </a:rPr>
              <a:t>Đông</a:t>
            </a:r>
            <a:r>
              <a:rPr lang="en-US" dirty="0">
                <a:solidFill>
                  <a:schemeClr val="tx1">
                    <a:lumMod val="50000"/>
                  </a:schemeClr>
                </a:solidFill>
              </a:rPr>
              <a:t> </a:t>
            </a:r>
            <a:r>
              <a:rPr lang="en-US" dirty="0" err="1">
                <a:solidFill>
                  <a:schemeClr val="tx1">
                    <a:lumMod val="50000"/>
                  </a:schemeClr>
                </a:solidFill>
              </a:rPr>
              <a:t>Dương</a:t>
            </a:r>
            <a:r>
              <a:rPr lang="en-US" dirty="0">
                <a:solidFill>
                  <a:schemeClr val="tx1">
                    <a:lumMod val="50000"/>
                  </a:schemeClr>
                </a:solidFill>
              </a:rPr>
              <a:t>. </a:t>
            </a:r>
            <a:r>
              <a:rPr lang="en-US" dirty="0" err="1">
                <a:solidFill>
                  <a:schemeClr val="tx1">
                    <a:lumMod val="50000"/>
                  </a:schemeClr>
                </a:solidFill>
              </a:rPr>
              <a:t>Pháp</a:t>
            </a:r>
            <a:r>
              <a:rPr lang="en-US" dirty="0">
                <a:solidFill>
                  <a:schemeClr val="tx1">
                    <a:lumMod val="50000"/>
                  </a:schemeClr>
                </a:solidFill>
              </a:rPr>
              <a:t> </a:t>
            </a:r>
            <a:r>
              <a:rPr lang="en-US" dirty="0" err="1">
                <a:solidFill>
                  <a:schemeClr val="tx1">
                    <a:lumMod val="50000"/>
                  </a:schemeClr>
                </a:solidFill>
              </a:rPr>
              <a:t>đầu</a:t>
            </a:r>
            <a:r>
              <a:rPr lang="en-US" dirty="0">
                <a:solidFill>
                  <a:schemeClr val="tx1">
                    <a:lumMod val="50000"/>
                  </a:schemeClr>
                </a:solidFill>
              </a:rPr>
              <a:t> </a:t>
            </a:r>
            <a:r>
              <a:rPr lang="en-US" dirty="0" err="1">
                <a:solidFill>
                  <a:schemeClr val="tx1">
                    <a:lumMod val="50000"/>
                  </a:schemeClr>
                </a:solidFill>
              </a:rPr>
              <a:t>hàng</a:t>
            </a:r>
            <a:r>
              <a:rPr lang="en-US" dirty="0">
                <a:solidFill>
                  <a:schemeClr val="tx1">
                    <a:lumMod val="50000"/>
                  </a:schemeClr>
                </a:solidFill>
              </a:rPr>
              <a:t> </a:t>
            </a:r>
            <a:r>
              <a:rPr lang="en-US" dirty="0" err="1">
                <a:solidFill>
                  <a:schemeClr val="tx1">
                    <a:lumMod val="50000"/>
                  </a:schemeClr>
                </a:solidFill>
              </a:rPr>
              <a:t>Nhật</a:t>
            </a:r>
            <a:endParaRPr lang="en-US" dirty="0">
              <a:solidFill>
                <a:schemeClr val="tx1">
                  <a:lumMod val="50000"/>
                </a:schemeClr>
              </a:solidFill>
            </a:endParaRPr>
          </a:p>
          <a:p>
            <a:pPr marL="0" indent="0" algn="just"/>
            <a:r>
              <a:rPr lang="en-US" dirty="0">
                <a:solidFill>
                  <a:schemeClr val="tx1">
                    <a:lumMod val="50000"/>
                  </a:schemeClr>
                </a:solidFill>
              </a:rPr>
              <a:t>   - </a:t>
            </a:r>
            <a:r>
              <a:rPr lang="en-US" dirty="0" err="1">
                <a:solidFill>
                  <a:schemeClr val="tx1">
                    <a:lumMod val="50000"/>
                  </a:schemeClr>
                </a:solidFill>
              </a:rPr>
              <a:t>Ngày</a:t>
            </a:r>
            <a:r>
              <a:rPr lang="en-US" dirty="0">
                <a:solidFill>
                  <a:schemeClr val="tx1">
                    <a:lumMod val="50000"/>
                  </a:schemeClr>
                </a:solidFill>
              </a:rPr>
              <a:t> 12/3/1945: Ban </a:t>
            </a:r>
            <a:r>
              <a:rPr lang="en-US" dirty="0" err="1">
                <a:solidFill>
                  <a:schemeClr val="tx1">
                    <a:lumMod val="50000"/>
                  </a:schemeClr>
                </a:solidFill>
              </a:rPr>
              <a:t>Thường</a:t>
            </a:r>
            <a:r>
              <a:rPr lang="en-US" dirty="0">
                <a:solidFill>
                  <a:schemeClr val="tx1">
                    <a:lumMod val="50000"/>
                  </a:schemeClr>
                </a:solidFill>
              </a:rPr>
              <a:t> </a:t>
            </a:r>
            <a:r>
              <a:rPr lang="en-US" dirty="0" err="1">
                <a:solidFill>
                  <a:schemeClr val="tx1">
                    <a:lumMod val="50000"/>
                  </a:schemeClr>
                </a:solidFill>
              </a:rPr>
              <a:t>vụ</a:t>
            </a:r>
            <a:r>
              <a:rPr lang="en-US" dirty="0">
                <a:solidFill>
                  <a:schemeClr val="tx1">
                    <a:lumMod val="50000"/>
                  </a:schemeClr>
                </a:solidFill>
              </a:rPr>
              <a:t> </a:t>
            </a:r>
            <a:r>
              <a:rPr lang="en-US" dirty="0" err="1">
                <a:solidFill>
                  <a:schemeClr val="tx1">
                    <a:lumMod val="50000"/>
                  </a:schemeClr>
                </a:solidFill>
              </a:rPr>
              <a:t>Trung</a:t>
            </a:r>
            <a:r>
              <a:rPr lang="en-US" dirty="0">
                <a:solidFill>
                  <a:schemeClr val="tx1">
                    <a:lumMod val="50000"/>
                  </a:schemeClr>
                </a:solidFill>
              </a:rPr>
              <a:t> </a:t>
            </a:r>
            <a:r>
              <a:rPr lang="en-US" dirty="0" err="1">
                <a:solidFill>
                  <a:schemeClr val="tx1">
                    <a:lumMod val="50000"/>
                  </a:schemeClr>
                </a:solidFill>
              </a:rPr>
              <a:t>Ương</a:t>
            </a:r>
            <a:r>
              <a:rPr lang="en-US" dirty="0">
                <a:solidFill>
                  <a:schemeClr val="tx1">
                    <a:lumMod val="50000"/>
                  </a:schemeClr>
                </a:solidFill>
              </a:rPr>
              <a:t> ra </a:t>
            </a:r>
            <a:r>
              <a:rPr lang="en-US" dirty="0" err="1">
                <a:solidFill>
                  <a:schemeClr val="tx1">
                    <a:lumMod val="50000"/>
                  </a:schemeClr>
                </a:solidFill>
              </a:rPr>
              <a:t>chỉ</a:t>
            </a:r>
            <a:r>
              <a:rPr lang="en-US" dirty="0">
                <a:solidFill>
                  <a:schemeClr val="tx1">
                    <a:lumMod val="50000"/>
                  </a:schemeClr>
                </a:solidFill>
              </a:rPr>
              <a:t> </a:t>
            </a:r>
            <a:r>
              <a:rPr lang="en-US" dirty="0" err="1">
                <a:solidFill>
                  <a:schemeClr val="tx1">
                    <a:lumMod val="50000"/>
                  </a:schemeClr>
                </a:solidFill>
              </a:rPr>
              <a:t>thị</a:t>
            </a:r>
            <a:r>
              <a:rPr lang="en-US" dirty="0">
                <a:solidFill>
                  <a:schemeClr val="tx1">
                    <a:lumMod val="50000"/>
                  </a:schemeClr>
                </a:solidFill>
              </a:rPr>
              <a:t> “</a:t>
            </a:r>
            <a:r>
              <a:rPr lang="en-US" dirty="0" err="1">
                <a:solidFill>
                  <a:schemeClr val="tx1">
                    <a:lumMod val="50000"/>
                  </a:schemeClr>
                </a:solidFill>
              </a:rPr>
              <a:t>Nhật</a:t>
            </a:r>
            <a:r>
              <a:rPr lang="en-US" dirty="0">
                <a:solidFill>
                  <a:schemeClr val="tx1">
                    <a:lumMod val="50000"/>
                  </a:schemeClr>
                </a:solidFill>
              </a:rPr>
              <a:t> </a:t>
            </a:r>
            <a:r>
              <a:rPr lang="en-US" dirty="0" err="1">
                <a:solidFill>
                  <a:schemeClr val="tx1">
                    <a:lumMod val="50000"/>
                  </a:schemeClr>
                </a:solidFill>
              </a:rPr>
              <a:t>Pháp</a:t>
            </a:r>
            <a:r>
              <a:rPr lang="en-US" dirty="0">
                <a:solidFill>
                  <a:schemeClr val="tx1">
                    <a:lumMod val="50000"/>
                  </a:schemeClr>
                </a:solidFill>
              </a:rPr>
              <a:t> </a:t>
            </a:r>
            <a:r>
              <a:rPr lang="en-US" dirty="0" err="1">
                <a:solidFill>
                  <a:schemeClr val="tx1">
                    <a:lumMod val="50000"/>
                  </a:schemeClr>
                </a:solidFill>
              </a:rPr>
              <a:t>bắn</a:t>
            </a:r>
            <a:r>
              <a:rPr lang="en-US" dirty="0">
                <a:solidFill>
                  <a:schemeClr val="tx1">
                    <a:lumMod val="50000"/>
                  </a:schemeClr>
                </a:solidFill>
              </a:rPr>
              <a:t> </a:t>
            </a:r>
            <a:r>
              <a:rPr lang="en-US" dirty="0" err="1">
                <a:solidFill>
                  <a:schemeClr val="tx1">
                    <a:lumMod val="50000"/>
                  </a:schemeClr>
                </a:solidFill>
              </a:rPr>
              <a:t>nhau</a:t>
            </a:r>
            <a:r>
              <a:rPr lang="en-US" dirty="0">
                <a:solidFill>
                  <a:schemeClr val="tx1">
                    <a:lumMod val="50000"/>
                  </a:schemeClr>
                </a:solidFill>
              </a:rPr>
              <a:t> </a:t>
            </a:r>
            <a:r>
              <a:rPr lang="en-US" dirty="0" err="1">
                <a:solidFill>
                  <a:schemeClr val="tx1">
                    <a:lumMod val="50000"/>
                  </a:schemeClr>
                </a:solidFill>
              </a:rPr>
              <a:t>và</a:t>
            </a:r>
            <a:r>
              <a:rPr lang="en-US" dirty="0">
                <a:solidFill>
                  <a:schemeClr val="tx1">
                    <a:lumMod val="50000"/>
                  </a:schemeClr>
                </a:solidFill>
              </a:rPr>
              <a:t> </a:t>
            </a:r>
            <a:r>
              <a:rPr lang="en-US" dirty="0" err="1">
                <a:solidFill>
                  <a:schemeClr val="tx1">
                    <a:lumMod val="50000"/>
                  </a:schemeClr>
                </a:solidFill>
              </a:rPr>
              <a:t>hành</a:t>
            </a:r>
            <a:r>
              <a:rPr lang="en-US" dirty="0">
                <a:solidFill>
                  <a:schemeClr val="tx1">
                    <a:lumMod val="50000"/>
                  </a:schemeClr>
                </a:solidFill>
              </a:rPr>
              <a:t> </a:t>
            </a:r>
            <a:r>
              <a:rPr lang="en-US" dirty="0" err="1">
                <a:solidFill>
                  <a:schemeClr val="tx1">
                    <a:lumMod val="50000"/>
                  </a:schemeClr>
                </a:solidFill>
              </a:rPr>
              <a:t>động</a:t>
            </a:r>
            <a:r>
              <a:rPr lang="en-US" dirty="0">
                <a:solidFill>
                  <a:schemeClr val="tx1">
                    <a:lumMod val="50000"/>
                  </a:schemeClr>
                </a:solidFill>
              </a:rPr>
              <a:t> </a:t>
            </a:r>
            <a:r>
              <a:rPr lang="en-US" dirty="0" err="1">
                <a:solidFill>
                  <a:schemeClr val="tx1">
                    <a:lumMod val="50000"/>
                  </a:schemeClr>
                </a:solidFill>
              </a:rPr>
              <a:t>của</a:t>
            </a:r>
            <a:r>
              <a:rPr lang="en-US" dirty="0">
                <a:solidFill>
                  <a:schemeClr val="tx1">
                    <a:lumMod val="50000"/>
                  </a:schemeClr>
                </a:solidFill>
              </a:rPr>
              <a:t> </a:t>
            </a:r>
            <a:r>
              <a:rPr lang="en-US" dirty="0" err="1">
                <a:solidFill>
                  <a:schemeClr val="tx1">
                    <a:lumMod val="50000"/>
                  </a:schemeClr>
                </a:solidFill>
              </a:rPr>
              <a:t>chúng</a:t>
            </a:r>
            <a:r>
              <a:rPr lang="en-US" dirty="0">
                <a:solidFill>
                  <a:schemeClr val="tx1">
                    <a:lumMod val="50000"/>
                  </a:schemeClr>
                </a:solidFill>
              </a:rPr>
              <a:t> ta”</a:t>
            </a:r>
          </a:p>
          <a:p>
            <a:pPr algn="just"/>
            <a:endParaRPr lang="en-US" dirty="0">
              <a:solidFill>
                <a:schemeClr val="tx1">
                  <a:lumMod val="50000"/>
                </a:schemeClr>
              </a:solidFill>
            </a:endParaRPr>
          </a:p>
        </p:txBody>
      </p:sp>
      <p:sp>
        <p:nvSpPr>
          <p:cNvPr id="5" name="Rectangle 10">
            <a:extLst>
              <a:ext uri="{FF2B5EF4-FFF2-40B4-BE49-F238E27FC236}">
                <a16:creationId xmlns:a16="http://schemas.microsoft.com/office/drawing/2014/main" id="{830F3DD8-0A89-4FD2-9B58-50D66443A32A}"/>
              </a:ext>
            </a:extLst>
          </p:cNvPr>
          <p:cNvSpPr>
            <a:spLocks noChangeArrowheads="1"/>
          </p:cNvSpPr>
          <p:nvPr/>
        </p:nvSpPr>
        <p:spPr bwMode="auto">
          <a:xfrm>
            <a:off x="5190557" y="4496981"/>
            <a:ext cx="2477635" cy="257175"/>
          </a:xfrm>
          <a:prstGeom prst="rect">
            <a:avLst/>
          </a:prstGeom>
          <a:noFill/>
          <a:ln w="9525">
            <a:noFill/>
            <a:miter lim="800000"/>
            <a:headEnd/>
            <a:tailEnd/>
          </a:ln>
          <a:effectLst/>
        </p:spPr>
        <p:txBody>
          <a:bodyPr wrap="none" anchor="ctr"/>
          <a:lstStyle/>
          <a:p>
            <a:pPr algn="ctr" eaLnBrk="0" fontAlgn="base" hangingPunct="0">
              <a:spcBef>
                <a:spcPct val="0"/>
              </a:spcBef>
              <a:spcAft>
                <a:spcPct val="0"/>
              </a:spcAft>
              <a:defRPr/>
            </a:pPr>
            <a:r>
              <a:rPr lang="en-US" sz="1050" dirty="0" err="1">
                <a:solidFill>
                  <a:schemeClr val="tx1">
                    <a:lumMod val="50000"/>
                  </a:schemeClr>
                </a:solidFill>
                <a:cs typeface="Arial" charset="0"/>
              </a:rPr>
              <a:t>Mâu</a:t>
            </a:r>
            <a:r>
              <a:rPr lang="en-US" sz="1050" dirty="0">
                <a:solidFill>
                  <a:schemeClr val="tx1">
                    <a:lumMod val="50000"/>
                  </a:schemeClr>
                </a:solidFill>
                <a:cs typeface="Arial" charset="0"/>
              </a:rPr>
              <a:t> </a:t>
            </a:r>
            <a:r>
              <a:rPr lang="en-US" sz="1050" dirty="0" err="1">
                <a:solidFill>
                  <a:schemeClr val="tx1">
                    <a:lumMod val="50000"/>
                  </a:schemeClr>
                </a:solidFill>
                <a:cs typeface="Arial" charset="0"/>
              </a:rPr>
              <a:t>thuẫn</a:t>
            </a:r>
            <a:r>
              <a:rPr lang="en-US" sz="1050" dirty="0">
                <a:solidFill>
                  <a:schemeClr val="tx1">
                    <a:lumMod val="50000"/>
                  </a:schemeClr>
                </a:solidFill>
                <a:cs typeface="Arial" charset="0"/>
              </a:rPr>
              <a:t>  </a:t>
            </a:r>
            <a:r>
              <a:rPr lang="en-US" sz="1050" dirty="0" err="1">
                <a:solidFill>
                  <a:schemeClr val="tx1">
                    <a:lumMod val="50000"/>
                  </a:schemeClr>
                </a:solidFill>
                <a:cs typeface="Arial" charset="0"/>
              </a:rPr>
              <a:t>Nhật</a:t>
            </a:r>
            <a:r>
              <a:rPr lang="en-US" sz="1050" dirty="0">
                <a:solidFill>
                  <a:schemeClr val="tx1">
                    <a:lumMod val="50000"/>
                  </a:schemeClr>
                </a:solidFill>
                <a:cs typeface="Arial" charset="0"/>
              </a:rPr>
              <a:t> - </a:t>
            </a:r>
            <a:r>
              <a:rPr lang="en-US" sz="1050" dirty="0" err="1">
                <a:solidFill>
                  <a:schemeClr val="tx1">
                    <a:lumMod val="50000"/>
                  </a:schemeClr>
                </a:solidFill>
                <a:cs typeface="Arial" charset="0"/>
              </a:rPr>
              <a:t>Pháp</a:t>
            </a:r>
            <a:endParaRPr lang="en-US" sz="1050" dirty="0">
              <a:solidFill>
                <a:schemeClr val="tx1">
                  <a:lumMod val="50000"/>
                </a:schemeClr>
              </a:solidFill>
              <a:cs typeface="Arial" charset="0"/>
            </a:endParaRPr>
          </a:p>
        </p:txBody>
      </p:sp>
      <p:pic>
        <p:nvPicPr>
          <p:cNvPr id="6" name="Picture 2">
            <a:extLst>
              <a:ext uri="{FF2B5EF4-FFF2-40B4-BE49-F238E27FC236}">
                <a16:creationId xmlns:a16="http://schemas.microsoft.com/office/drawing/2014/main" id="{1C5582B5-314A-4EE4-BE64-33A697840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2362" y="1083074"/>
            <a:ext cx="2686050" cy="138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0FDF4680-BC84-4845-8B11-AC04869E7A73}"/>
              </a:ext>
            </a:extLst>
          </p:cNvPr>
          <p:cNvSpPr txBox="1"/>
          <p:nvPr/>
        </p:nvSpPr>
        <p:spPr>
          <a:xfrm>
            <a:off x="5086350" y="2571750"/>
            <a:ext cx="2686050" cy="415498"/>
          </a:xfrm>
          <a:prstGeom prst="rect">
            <a:avLst/>
          </a:prstGeom>
          <a:noFill/>
        </p:spPr>
        <p:txBody>
          <a:bodyPr wrap="square" rtlCol="0">
            <a:spAutoFit/>
          </a:bodyPr>
          <a:lstStyle/>
          <a:p>
            <a:pPr algn="ctr"/>
            <a:r>
              <a:rPr lang="en-US" sz="1050" dirty="0" err="1">
                <a:solidFill>
                  <a:schemeClr val="tx1">
                    <a:lumMod val="50000"/>
                  </a:schemeClr>
                </a:solidFill>
              </a:rPr>
              <a:t>Hồng</a:t>
            </a:r>
            <a:r>
              <a:rPr lang="en-US" sz="1050" dirty="0">
                <a:solidFill>
                  <a:schemeClr val="tx1">
                    <a:lumMod val="50000"/>
                  </a:schemeClr>
                </a:solidFill>
              </a:rPr>
              <a:t> </a:t>
            </a:r>
            <a:r>
              <a:rPr lang="en-US" sz="1050" dirty="0" err="1">
                <a:solidFill>
                  <a:schemeClr val="tx1">
                    <a:lumMod val="50000"/>
                  </a:schemeClr>
                </a:solidFill>
              </a:rPr>
              <a:t>quân</a:t>
            </a:r>
            <a:r>
              <a:rPr lang="en-US" sz="1050" dirty="0">
                <a:solidFill>
                  <a:schemeClr val="tx1">
                    <a:lumMod val="50000"/>
                  </a:schemeClr>
                </a:solidFill>
              </a:rPr>
              <a:t> </a:t>
            </a:r>
            <a:r>
              <a:rPr lang="en-US" sz="1050" dirty="0" err="1">
                <a:solidFill>
                  <a:schemeClr val="tx1">
                    <a:lumMod val="50000"/>
                  </a:schemeClr>
                </a:solidFill>
              </a:rPr>
              <a:t>Liên</a:t>
            </a:r>
            <a:r>
              <a:rPr lang="en-US" sz="1050" dirty="0">
                <a:solidFill>
                  <a:schemeClr val="tx1">
                    <a:lumMod val="50000"/>
                  </a:schemeClr>
                </a:solidFill>
              </a:rPr>
              <a:t> </a:t>
            </a:r>
            <a:r>
              <a:rPr lang="en-US" sz="1050" dirty="0" err="1">
                <a:solidFill>
                  <a:schemeClr val="tx1">
                    <a:lumMod val="50000"/>
                  </a:schemeClr>
                </a:solidFill>
              </a:rPr>
              <a:t>Xô</a:t>
            </a:r>
            <a:r>
              <a:rPr lang="en-US" sz="1050" dirty="0">
                <a:solidFill>
                  <a:schemeClr val="tx1">
                    <a:lumMod val="50000"/>
                  </a:schemeClr>
                </a:solidFill>
              </a:rPr>
              <a:t> </a:t>
            </a:r>
            <a:r>
              <a:rPr lang="en-US" sz="1050" dirty="0" err="1">
                <a:solidFill>
                  <a:schemeClr val="tx1">
                    <a:lumMod val="50000"/>
                  </a:schemeClr>
                </a:solidFill>
              </a:rPr>
              <a:t>quét</a:t>
            </a:r>
            <a:r>
              <a:rPr lang="en-US" sz="1050" dirty="0">
                <a:solidFill>
                  <a:schemeClr val="tx1">
                    <a:lumMod val="50000"/>
                  </a:schemeClr>
                </a:solidFill>
              </a:rPr>
              <a:t> </a:t>
            </a:r>
            <a:r>
              <a:rPr lang="en-US" sz="1050" dirty="0" err="1">
                <a:solidFill>
                  <a:schemeClr val="tx1">
                    <a:lumMod val="50000"/>
                  </a:schemeClr>
                </a:solidFill>
              </a:rPr>
              <a:t>sạch</a:t>
            </a:r>
            <a:r>
              <a:rPr lang="en-US" sz="1050" dirty="0">
                <a:solidFill>
                  <a:schemeClr val="tx1">
                    <a:lumMod val="50000"/>
                  </a:schemeClr>
                </a:solidFill>
              </a:rPr>
              <a:t> </a:t>
            </a:r>
            <a:r>
              <a:rPr lang="en-US" sz="1050" dirty="0" err="1">
                <a:solidFill>
                  <a:schemeClr val="tx1">
                    <a:lumMod val="50000"/>
                  </a:schemeClr>
                </a:solidFill>
              </a:rPr>
              <a:t>phát</a:t>
            </a:r>
            <a:r>
              <a:rPr lang="en-US" sz="1050" dirty="0">
                <a:solidFill>
                  <a:schemeClr val="tx1">
                    <a:lumMod val="50000"/>
                  </a:schemeClr>
                </a:solidFill>
              </a:rPr>
              <a:t> </a:t>
            </a:r>
            <a:r>
              <a:rPr lang="en-US" sz="1050" dirty="0" err="1">
                <a:solidFill>
                  <a:schemeClr val="tx1">
                    <a:lumMod val="50000"/>
                  </a:schemeClr>
                </a:solidFill>
              </a:rPr>
              <a:t>xít</a:t>
            </a:r>
            <a:r>
              <a:rPr lang="en-US" sz="1050" dirty="0">
                <a:solidFill>
                  <a:schemeClr val="tx1">
                    <a:lumMod val="50000"/>
                  </a:schemeClr>
                </a:solidFill>
              </a:rPr>
              <a:t> </a:t>
            </a:r>
            <a:r>
              <a:rPr lang="en-US" sz="1050" dirty="0" err="1">
                <a:solidFill>
                  <a:schemeClr val="tx1">
                    <a:lumMod val="50000"/>
                  </a:schemeClr>
                </a:solidFill>
              </a:rPr>
              <a:t>Đức</a:t>
            </a:r>
            <a:endParaRPr lang="en-US" sz="1050" dirty="0">
              <a:solidFill>
                <a:schemeClr val="tx1">
                  <a:lumMod val="50000"/>
                </a:schemeClr>
              </a:solidFill>
            </a:endParaRPr>
          </a:p>
        </p:txBody>
      </p:sp>
      <p:pic>
        <p:nvPicPr>
          <p:cNvPr id="8" name="Picture 4" descr="Kết quả hình ảnh cho mâu thuẫn nhật pháp 1945">
            <a:extLst>
              <a:ext uri="{FF2B5EF4-FFF2-40B4-BE49-F238E27FC236}">
                <a16:creationId xmlns:a16="http://schemas.microsoft.com/office/drawing/2014/main" id="{D99B4D31-350B-4681-BE1B-AEF1908EC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2362" y="3033195"/>
            <a:ext cx="2758075" cy="141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1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42"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398" y="770318"/>
            <a:ext cx="3007193" cy="169154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7606" y="2128133"/>
            <a:ext cx="3869642" cy="230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247116" y="1047213"/>
            <a:ext cx="3429000" cy="754053"/>
          </a:xfrm>
          <a:prstGeom prst="rect">
            <a:avLst/>
          </a:prstGeom>
        </p:spPr>
        <p:txBody>
          <a:bodyPr>
            <a:spAutoFit/>
          </a:bodyPr>
          <a:lstStyle/>
          <a:p>
            <a:pPr algn="just"/>
            <a:r>
              <a:rPr lang="en-US" dirty="0" err="1">
                <a:latin typeface="Raleway Light" pitchFamily="2" charset="0"/>
              </a:rPr>
              <a:t>Ngày</a:t>
            </a:r>
            <a:r>
              <a:rPr lang="en-US" dirty="0">
                <a:latin typeface="Raleway Light" pitchFamily="2" charset="0"/>
              </a:rPr>
              <a:t> 12/3/1945: Ban </a:t>
            </a:r>
            <a:r>
              <a:rPr lang="en-US" dirty="0" err="1">
                <a:latin typeface="Raleway Light" pitchFamily="2" charset="0"/>
              </a:rPr>
              <a:t>Thường</a:t>
            </a:r>
            <a:r>
              <a:rPr lang="en-US" dirty="0">
                <a:latin typeface="Raleway Light" pitchFamily="2" charset="0"/>
              </a:rPr>
              <a:t> </a:t>
            </a:r>
            <a:r>
              <a:rPr lang="en-US" dirty="0" err="1">
                <a:latin typeface="Raleway Light" pitchFamily="2" charset="0"/>
              </a:rPr>
              <a:t>vụ</a:t>
            </a:r>
            <a:r>
              <a:rPr lang="en-US" dirty="0">
                <a:latin typeface="Raleway Light" pitchFamily="2" charset="0"/>
              </a:rPr>
              <a:t> </a:t>
            </a:r>
            <a:r>
              <a:rPr lang="en-US" dirty="0" err="1">
                <a:latin typeface="Raleway Light" pitchFamily="2" charset="0"/>
              </a:rPr>
              <a:t>Trung</a:t>
            </a:r>
            <a:r>
              <a:rPr lang="en-US" dirty="0">
                <a:latin typeface="Raleway Light" pitchFamily="2" charset="0"/>
              </a:rPr>
              <a:t> </a:t>
            </a:r>
            <a:r>
              <a:rPr lang="en-US" dirty="0" err="1">
                <a:latin typeface="Raleway Light" pitchFamily="2" charset="0"/>
              </a:rPr>
              <a:t>Ương</a:t>
            </a:r>
            <a:r>
              <a:rPr lang="en-US" dirty="0">
                <a:latin typeface="Raleway Light" pitchFamily="2" charset="0"/>
              </a:rPr>
              <a:t> </a:t>
            </a:r>
            <a:r>
              <a:rPr lang="en-US" dirty="0" err="1">
                <a:latin typeface="Raleway Light" pitchFamily="2" charset="0"/>
              </a:rPr>
              <a:t>ra</a:t>
            </a:r>
            <a:r>
              <a:rPr lang="en-US" dirty="0">
                <a:latin typeface="Raleway Light" pitchFamily="2" charset="0"/>
              </a:rPr>
              <a:t> </a:t>
            </a:r>
            <a:r>
              <a:rPr lang="en-US" dirty="0" err="1">
                <a:latin typeface="Raleway Light" pitchFamily="2" charset="0"/>
              </a:rPr>
              <a:t>chỉ</a:t>
            </a:r>
            <a:r>
              <a:rPr lang="en-US" dirty="0">
                <a:latin typeface="Raleway Light" pitchFamily="2" charset="0"/>
              </a:rPr>
              <a:t> </a:t>
            </a:r>
            <a:r>
              <a:rPr lang="en-US" dirty="0" err="1">
                <a:latin typeface="Raleway Light" pitchFamily="2" charset="0"/>
              </a:rPr>
              <a:t>thị</a:t>
            </a:r>
            <a:r>
              <a:rPr lang="en-US" dirty="0">
                <a:latin typeface="Raleway Light" pitchFamily="2" charset="0"/>
              </a:rPr>
              <a:t> “</a:t>
            </a:r>
            <a:r>
              <a:rPr lang="en-US" dirty="0" err="1">
                <a:latin typeface="Raleway Light" pitchFamily="2" charset="0"/>
              </a:rPr>
              <a:t>Nhật</a:t>
            </a:r>
            <a:r>
              <a:rPr lang="en-US" dirty="0">
                <a:latin typeface="Raleway Light" pitchFamily="2" charset="0"/>
              </a:rPr>
              <a:t> </a:t>
            </a:r>
            <a:r>
              <a:rPr lang="en-US" dirty="0" err="1">
                <a:latin typeface="Raleway Light" pitchFamily="2" charset="0"/>
              </a:rPr>
              <a:t>Pháp</a:t>
            </a:r>
            <a:r>
              <a:rPr lang="en-US" dirty="0">
                <a:latin typeface="Raleway Light" pitchFamily="2" charset="0"/>
              </a:rPr>
              <a:t> </a:t>
            </a:r>
            <a:r>
              <a:rPr lang="en-US" dirty="0" err="1">
                <a:latin typeface="Raleway Light" pitchFamily="2" charset="0"/>
              </a:rPr>
              <a:t>bắn</a:t>
            </a:r>
            <a:r>
              <a:rPr lang="en-US" dirty="0">
                <a:latin typeface="Raleway Light" pitchFamily="2" charset="0"/>
              </a:rPr>
              <a:t> </a:t>
            </a:r>
            <a:r>
              <a:rPr lang="en-US" dirty="0" err="1">
                <a:latin typeface="Raleway Light" pitchFamily="2" charset="0"/>
              </a:rPr>
              <a:t>nhau</a:t>
            </a:r>
            <a:r>
              <a:rPr lang="en-US" dirty="0">
                <a:latin typeface="Raleway Light" pitchFamily="2" charset="0"/>
              </a:rPr>
              <a:t> </a:t>
            </a:r>
            <a:r>
              <a:rPr lang="en-US" dirty="0" err="1">
                <a:latin typeface="Raleway Light" pitchFamily="2" charset="0"/>
              </a:rPr>
              <a:t>và</a:t>
            </a:r>
            <a:r>
              <a:rPr lang="en-US" dirty="0">
                <a:latin typeface="Raleway Light" pitchFamily="2" charset="0"/>
              </a:rPr>
              <a:t> </a:t>
            </a:r>
            <a:r>
              <a:rPr lang="en-US" dirty="0" err="1">
                <a:latin typeface="Raleway Light" pitchFamily="2" charset="0"/>
              </a:rPr>
              <a:t>hành</a:t>
            </a:r>
            <a:r>
              <a:rPr lang="en-US" dirty="0">
                <a:latin typeface="Raleway Light" pitchFamily="2" charset="0"/>
              </a:rPr>
              <a:t> </a:t>
            </a:r>
            <a:r>
              <a:rPr lang="en-US" dirty="0" err="1">
                <a:latin typeface="Raleway Light" pitchFamily="2" charset="0"/>
              </a:rPr>
              <a:t>động</a:t>
            </a:r>
            <a:r>
              <a:rPr lang="en-US" dirty="0">
                <a:latin typeface="Raleway Light" pitchFamily="2" charset="0"/>
              </a:rPr>
              <a:t> </a:t>
            </a:r>
            <a:r>
              <a:rPr lang="en-US" dirty="0" err="1">
                <a:latin typeface="Raleway Light" pitchFamily="2" charset="0"/>
              </a:rPr>
              <a:t>của</a:t>
            </a:r>
            <a:r>
              <a:rPr lang="en-US" dirty="0">
                <a:latin typeface="Raleway Light" pitchFamily="2" charset="0"/>
              </a:rPr>
              <a:t> </a:t>
            </a:r>
            <a:r>
              <a:rPr lang="en-US" dirty="0" err="1">
                <a:latin typeface="Raleway Light" pitchFamily="2" charset="0"/>
              </a:rPr>
              <a:t>chúng</a:t>
            </a:r>
            <a:r>
              <a:rPr lang="en-US" dirty="0">
                <a:latin typeface="Raleway Light" pitchFamily="2" charset="0"/>
              </a:rPr>
              <a:t> ta”</a:t>
            </a:r>
          </a:p>
        </p:txBody>
      </p:sp>
      <p:sp>
        <p:nvSpPr>
          <p:cNvPr id="6" name="TextBox 5">
            <a:extLst>
              <a:ext uri="{FF2B5EF4-FFF2-40B4-BE49-F238E27FC236}">
                <a16:creationId xmlns:a16="http://schemas.microsoft.com/office/drawing/2014/main" id="{830107CB-8CC0-4C06-9495-D7E24225D92A}"/>
              </a:ext>
            </a:extLst>
          </p:cNvPr>
          <p:cNvSpPr txBox="1"/>
          <p:nvPr/>
        </p:nvSpPr>
        <p:spPr>
          <a:xfrm>
            <a:off x="965914" y="2823305"/>
            <a:ext cx="3007193" cy="738664"/>
          </a:xfrm>
          <a:prstGeom prst="rect">
            <a:avLst/>
          </a:prstGeom>
          <a:noFill/>
        </p:spPr>
        <p:txBody>
          <a:bodyPr wrap="square">
            <a:spAutoFit/>
          </a:bodyPr>
          <a:lstStyle/>
          <a:p>
            <a:r>
              <a:rPr lang="vi-VN" sz="1400" dirty="0">
                <a:effectLst/>
                <a:latin typeface="Raleway Light" pitchFamily="2" charset="0"/>
                <a:ea typeface="Calibri" panose="020F0502020204030204" pitchFamily="34" charset="0"/>
              </a:rPr>
              <a:t>Bản chỉ thị ngày 12-3-1945 thể hiện sự lãnh đạo kiên quyết, kịp thời của Đảng</a:t>
            </a:r>
            <a:endParaRPr lang="en-US" dirty="0">
              <a:latin typeface="Raleway Light" pitchFamily="2" charset="0"/>
            </a:endParaRPr>
          </a:p>
        </p:txBody>
      </p:sp>
    </p:spTree>
    <p:extLst>
      <p:ext uri="{BB962C8B-B14F-4D97-AF65-F5344CB8AC3E}">
        <p14:creationId xmlns:p14="http://schemas.microsoft.com/office/powerpoint/2010/main" val="2679894761"/>
      </p:ext>
    </p:extLst>
  </p:cSld>
  <p:clrMapOvr>
    <a:masterClrMapping/>
  </p:clrMapOvr>
  <mc:AlternateContent xmlns:mc="http://schemas.openxmlformats.org/markup-compatibility/2006" xmlns:p14="http://schemas.microsoft.com/office/powerpoint/2010/main">
    <mc:Choice Requires="p14">
      <p:transition spd="med" p14:dur="700" advClick="0" advTm="130000">
        <p:fade/>
      </p:transition>
    </mc:Choice>
    <mc:Fallback xmlns="">
      <p:transition spd="med" advClick="0" advTm="13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p:cTn id="19" dur="500" fill="hold"/>
                                        <p:tgtEl>
                                          <p:spTgt spid="1027"/>
                                        </p:tgtEl>
                                        <p:attrNameLst>
                                          <p:attrName>ppt_w</p:attrName>
                                        </p:attrNameLst>
                                      </p:cBhvr>
                                      <p:tavLst>
                                        <p:tav tm="0">
                                          <p:val>
                                            <p:fltVal val="0"/>
                                          </p:val>
                                        </p:tav>
                                        <p:tav tm="100000">
                                          <p:val>
                                            <p:strVal val="#ppt_w"/>
                                          </p:val>
                                        </p:tav>
                                      </p:tavLst>
                                    </p:anim>
                                    <p:anim calcmode="lin" valueType="num">
                                      <p:cBhvr>
                                        <p:cTn id="20" dur="500" fill="hold"/>
                                        <p:tgtEl>
                                          <p:spTgt spid="1027"/>
                                        </p:tgtEl>
                                        <p:attrNameLst>
                                          <p:attrName>ppt_h</p:attrName>
                                        </p:attrNameLst>
                                      </p:cBhvr>
                                      <p:tavLst>
                                        <p:tav tm="0">
                                          <p:val>
                                            <p:fltVal val="0"/>
                                          </p:val>
                                        </p:tav>
                                        <p:tav tm="100000">
                                          <p:val>
                                            <p:strVal val="#ppt_h"/>
                                          </p:val>
                                        </p:tav>
                                      </p:tavLst>
                                    </p:anim>
                                    <p:animEffect transition="in" filter="fade">
                                      <p:cBhvr>
                                        <p:cTn id="21"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37C59A-00F3-4725-8032-8E4DE27C44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4" name="Rectangle 3">
            <a:extLst>
              <a:ext uri="{FF2B5EF4-FFF2-40B4-BE49-F238E27FC236}">
                <a16:creationId xmlns:a16="http://schemas.microsoft.com/office/drawing/2014/main" id="{6850BA70-3F4C-483C-AD97-C6811D42E842}"/>
              </a:ext>
            </a:extLst>
          </p:cNvPr>
          <p:cNvSpPr txBox="1">
            <a:spLocks noChangeArrowheads="1"/>
          </p:cNvSpPr>
          <p:nvPr/>
        </p:nvSpPr>
        <p:spPr>
          <a:xfrm>
            <a:off x="589406" y="1087863"/>
            <a:ext cx="3898881" cy="2686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320040" indent="-285750" algn="just">
              <a:buFont typeface="Wingdings" panose="05000000000000000000" pitchFamily="2" charset="2"/>
              <a:buChar char="§"/>
            </a:pPr>
            <a:r>
              <a:rPr lang="en-US" dirty="0" err="1">
                <a:solidFill>
                  <a:schemeClr val="tx1">
                    <a:lumMod val="50000"/>
                  </a:schemeClr>
                </a:solidFill>
              </a:rPr>
              <a:t>Từ</a:t>
            </a:r>
            <a:r>
              <a:rPr lang="en-US" dirty="0">
                <a:solidFill>
                  <a:schemeClr val="tx1">
                    <a:lumMod val="50000"/>
                  </a:schemeClr>
                </a:solidFill>
              </a:rPr>
              <a:t> 3/1945: Cao </a:t>
            </a:r>
            <a:r>
              <a:rPr lang="en-US" dirty="0" err="1">
                <a:solidFill>
                  <a:schemeClr val="tx1">
                    <a:lumMod val="50000"/>
                  </a:schemeClr>
                </a:solidFill>
              </a:rPr>
              <a:t>trào</a:t>
            </a:r>
            <a:r>
              <a:rPr lang="en-US" dirty="0">
                <a:solidFill>
                  <a:schemeClr val="tx1">
                    <a:lumMod val="50000"/>
                  </a:schemeClr>
                </a:solidFill>
              </a:rPr>
              <a:t> </a:t>
            </a:r>
            <a:r>
              <a:rPr lang="en-US" dirty="0" err="1">
                <a:solidFill>
                  <a:schemeClr val="tx1">
                    <a:lumMod val="50000"/>
                  </a:schemeClr>
                </a:solidFill>
              </a:rPr>
              <a:t>kháng</a:t>
            </a:r>
            <a:r>
              <a:rPr lang="en-US" dirty="0">
                <a:solidFill>
                  <a:schemeClr val="tx1">
                    <a:lumMod val="50000"/>
                  </a:schemeClr>
                </a:solidFill>
              </a:rPr>
              <a:t> </a:t>
            </a:r>
            <a:r>
              <a:rPr lang="en-US" dirty="0" err="1">
                <a:solidFill>
                  <a:schemeClr val="tx1">
                    <a:lumMod val="50000"/>
                  </a:schemeClr>
                </a:solidFill>
              </a:rPr>
              <a:t>nhật</a:t>
            </a:r>
            <a:r>
              <a:rPr lang="en-US" dirty="0">
                <a:solidFill>
                  <a:schemeClr val="tx1">
                    <a:lumMod val="50000"/>
                  </a:schemeClr>
                </a:solidFill>
              </a:rPr>
              <a:t> </a:t>
            </a:r>
            <a:r>
              <a:rPr lang="en-US" dirty="0" err="1">
                <a:solidFill>
                  <a:schemeClr val="tx1">
                    <a:lumMod val="50000"/>
                  </a:schemeClr>
                </a:solidFill>
              </a:rPr>
              <a:t>cứu</a:t>
            </a:r>
            <a:r>
              <a:rPr lang="en-US" dirty="0">
                <a:solidFill>
                  <a:schemeClr val="tx1">
                    <a:lumMod val="50000"/>
                  </a:schemeClr>
                </a:solidFill>
              </a:rPr>
              <a:t> </a:t>
            </a:r>
            <a:r>
              <a:rPr lang="en-US" dirty="0" err="1">
                <a:solidFill>
                  <a:schemeClr val="tx1">
                    <a:lumMod val="50000"/>
                  </a:schemeClr>
                </a:solidFill>
              </a:rPr>
              <a:t>nước</a:t>
            </a:r>
            <a:r>
              <a:rPr lang="en-US" dirty="0">
                <a:solidFill>
                  <a:schemeClr val="tx1">
                    <a:lumMod val="50000"/>
                  </a:schemeClr>
                </a:solidFill>
              </a:rPr>
              <a:t> </a:t>
            </a:r>
            <a:r>
              <a:rPr lang="en-US" dirty="0" err="1">
                <a:solidFill>
                  <a:schemeClr val="tx1">
                    <a:lumMod val="50000"/>
                  </a:schemeClr>
                </a:solidFill>
              </a:rPr>
              <a:t>đã</a:t>
            </a:r>
            <a:r>
              <a:rPr lang="en-US" dirty="0">
                <a:solidFill>
                  <a:schemeClr val="tx1">
                    <a:lumMod val="50000"/>
                  </a:schemeClr>
                </a:solidFill>
              </a:rPr>
              <a:t> </a:t>
            </a:r>
            <a:r>
              <a:rPr lang="en-US" dirty="0" err="1">
                <a:solidFill>
                  <a:schemeClr val="tx1">
                    <a:lumMod val="50000"/>
                  </a:schemeClr>
                </a:solidFill>
              </a:rPr>
              <a:t>diễn</a:t>
            </a:r>
            <a:r>
              <a:rPr lang="en-US" dirty="0">
                <a:solidFill>
                  <a:schemeClr val="tx1">
                    <a:lumMod val="50000"/>
                  </a:schemeClr>
                </a:solidFill>
              </a:rPr>
              <a:t> ra </a:t>
            </a:r>
            <a:r>
              <a:rPr lang="en-US" dirty="0" err="1">
                <a:solidFill>
                  <a:schemeClr val="tx1">
                    <a:lumMod val="50000"/>
                  </a:schemeClr>
                </a:solidFill>
              </a:rPr>
              <a:t>rất</a:t>
            </a:r>
            <a:r>
              <a:rPr lang="en-US" dirty="0">
                <a:solidFill>
                  <a:schemeClr val="tx1">
                    <a:lumMod val="50000"/>
                  </a:schemeClr>
                </a:solidFill>
              </a:rPr>
              <a:t> </a:t>
            </a:r>
            <a:r>
              <a:rPr lang="en-US" dirty="0" err="1">
                <a:solidFill>
                  <a:schemeClr val="tx1">
                    <a:lumMod val="50000"/>
                  </a:schemeClr>
                </a:solidFill>
              </a:rPr>
              <a:t>sôi</a:t>
            </a:r>
            <a:r>
              <a:rPr lang="en-US" dirty="0">
                <a:solidFill>
                  <a:schemeClr val="tx1">
                    <a:lumMod val="50000"/>
                  </a:schemeClr>
                </a:solidFill>
              </a:rPr>
              <a:t> </a:t>
            </a:r>
            <a:r>
              <a:rPr lang="en-US" dirty="0" err="1">
                <a:solidFill>
                  <a:schemeClr val="tx1">
                    <a:lumMod val="50000"/>
                  </a:schemeClr>
                </a:solidFill>
              </a:rPr>
              <a:t>nổi</a:t>
            </a:r>
            <a:r>
              <a:rPr lang="en-US" dirty="0">
                <a:solidFill>
                  <a:schemeClr val="tx1">
                    <a:lumMod val="50000"/>
                  </a:schemeClr>
                </a:solidFill>
              </a:rPr>
              <a:t>, </a:t>
            </a:r>
            <a:r>
              <a:rPr lang="en-US" dirty="0" err="1">
                <a:solidFill>
                  <a:schemeClr val="tx1">
                    <a:lumMod val="50000"/>
                  </a:schemeClr>
                </a:solidFill>
              </a:rPr>
              <a:t>mạnh</a:t>
            </a:r>
            <a:r>
              <a:rPr lang="en-US" dirty="0">
                <a:solidFill>
                  <a:schemeClr val="tx1">
                    <a:lumMod val="50000"/>
                  </a:schemeClr>
                </a:solidFill>
              </a:rPr>
              <a:t> </a:t>
            </a:r>
            <a:r>
              <a:rPr lang="en-US" dirty="0" err="1">
                <a:solidFill>
                  <a:schemeClr val="tx1">
                    <a:lumMod val="50000"/>
                  </a:schemeClr>
                </a:solidFill>
              </a:rPr>
              <a:t>mẽ</a:t>
            </a:r>
            <a:r>
              <a:rPr lang="en-US" dirty="0">
                <a:solidFill>
                  <a:schemeClr val="tx1">
                    <a:lumMod val="50000"/>
                  </a:schemeClr>
                </a:solidFill>
              </a:rPr>
              <a:t> </a:t>
            </a:r>
            <a:r>
              <a:rPr lang="en-US" dirty="0" err="1">
                <a:solidFill>
                  <a:schemeClr val="tx1">
                    <a:lumMod val="50000"/>
                  </a:schemeClr>
                </a:solidFill>
              </a:rPr>
              <a:t>và</a:t>
            </a:r>
            <a:r>
              <a:rPr lang="en-US" dirty="0">
                <a:solidFill>
                  <a:schemeClr val="tx1">
                    <a:lumMod val="50000"/>
                  </a:schemeClr>
                </a:solidFill>
              </a:rPr>
              <a:t> </a:t>
            </a:r>
            <a:r>
              <a:rPr lang="en-US" dirty="0" err="1">
                <a:solidFill>
                  <a:schemeClr val="tx1">
                    <a:lumMod val="50000"/>
                  </a:schemeClr>
                </a:solidFill>
              </a:rPr>
              <a:t>phong</a:t>
            </a:r>
            <a:r>
              <a:rPr lang="en-US" dirty="0">
                <a:solidFill>
                  <a:schemeClr val="tx1">
                    <a:lumMod val="50000"/>
                  </a:schemeClr>
                </a:solidFill>
              </a:rPr>
              <a:t> </a:t>
            </a:r>
            <a:r>
              <a:rPr lang="en-US" dirty="0" err="1">
                <a:solidFill>
                  <a:schemeClr val="tx1">
                    <a:lumMod val="50000"/>
                  </a:schemeClr>
                </a:solidFill>
              </a:rPr>
              <a:t>phú</a:t>
            </a:r>
            <a:r>
              <a:rPr lang="en-US" dirty="0">
                <a:solidFill>
                  <a:schemeClr val="tx1">
                    <a:lumMod val="50000"/>
                  </a:schemeClr>
                </a:solidFill>
              </a:rPr>
              <a:t> </a:t>
            </a:r>
            <a:r>
              <a:rPr lang="en-US" dirty="0" err="1">
                <a:solidFill>
                  <a:schemeClr val="tx1">
                    <a:lumMod val="50000"/>
                  </a:schemeClr>
                </a:solidFill>
              </a:rPr>
              <a:t>về</a:t>
            </a:r>
            <a:r>
              <a:rPr lang="en-US" dirty="0">
                <a:solidFill>
                  <a:schemeClr val="tx1">
                    <a:lumMod val="50000"/>
                  </a:schemeClr>
                </a:solidFill>
              </a:rPr>
              <a:t> </a:t>
            </a:r>
            <a:r>
              <a:rPr lang="en-US" dirty="0" err="1">
                <a:solidFill>
                  <a:schemeClr val="tx1">
                    <a:lumMod val="50000"/>
                  </a:schemeClr>
                </a:solidFill>
              </a:rPr>
              <a:t>nội</a:t>
            </a:r>
            <a:r>
              <a:rPr lang="en-US" dirty="0">
                <a:solidFill>
                  <a:schemeClr val="tx1">
                    <a:lumMod val="50000"/>
                  </a:schemeClr>
                </a:solidFill>
              </a:rPr>
              <a:t> dung </a:t>
            </a:r>
            <a:r>
              <a:rPr lang="en-US" dirty="0" err="1">
                <a:solidFill>
                  <a:schemeClr val="tx1">
                    <a:lumMod val="50000"/>
                  </a:schemeClr>
                </a:solidFill>
              </a:rPr>
              <a:t>và</a:t>
            </a:r>
            <a:r>
              <a:rPr lang="en-US" dirty="0">
                <a:solidFill>
                  <a:schemeClr val="tx1">
                    <a:lumMod val="50000"/>
                  </a:schemeClr>
                </a:solidFill>
              </a:rPr>
              <a:t> </a:t>
            </a:r>
            <a:r>
              <a:rPr lang="en-US" dirty="0" err="1">
                <a:solidFill>
                  <a:schemeClr val="tx1">
                    <a:lumMod val="50000"/>
                  </a:schemeClr>
                </a:solidFill>
              </a:rPr>
              <a:t>hình</a:t>
            </a:r>
            <a:r>
              <a:rPr lang="en-US" dirty="0">
                <a:solidFill>
                  <a:schemeClr val="tx1">
                    <a:lumMod val="50000"/>
                  </a:schemeClr>
                </a:solidFill>
              </a:rPr>
              <a:t> </a:t>
            </a:r>
            <a:r>
              <a:rPr lang="en-US" dirty="0" err="1">
                <a:solidFill>
                  <a:schemeClr val="tx1">
                    <a:lumMod val="50000"/>
                  </a:schemeClr>
                </a:solidFill>
              </a:rPr>
              <a:t>thức</a:t>
            </a:r>
            <a:endParaRPr lang="en-US" dirty="0">
              <a:solidFill>
                <a:schemeClr val="tx1">
                  <a:lumMod val="50000"/>
                </a:schemeClr>
              </a:solidFill>
            </a:endParaRPr>
          </a:p>
          <a:p>
            <a:pPr marL="320040" indent="-285750" algn="just">
              <a:buFont typeface="Wingdings" panose="05000000000000000000" pitchFamily="2" charset="2"/>
              <a:buChar char="§"/>
            </a:pPr>
            <a:r>
              <a:rPr lang="vi-VN" dirty="0">
                <a:solidFill>
                  <a:schemeClr val="tx1">
                    <a:lumMod val="50000"/>
                  </a:schemeClr>
                </a:solidFill>
              </a:rPr>
              <a:t>Ngày 16-4-1945, Tổng bộ Việt Minh ra chỉ thị về việc tổ chức Ủy ban giải phóng Việt Nam.</a:t>
            </a:r>
            <a:endParaRPr lang="en-US" dirty="0">
              <a:solidFill>
                <a:schemeClr val="tx1">
                  <a:lumMod val="50000"/>
                </a:schemeClr>
              </a:solidFill>
            </a:endParaRPr>
          </a:p>
          <a:p>
            <a:pPr marL="320040" indent="-285750" algn="just">
              <a:buFont typeface="Wingdings" panose="05000000000000000000" pitchFamily="2" charset="2"/>
              <a:buChar char="§"/>
            </a:pPr>
            <a:r>
              <a:rPr lang="vi-VN" dirty="0">
                <a:solidFill>
                  <a:schemeClr val="tx1">
                    <a:lumMod val="50000"/>
                  </a:schemeClr>
                </a:solidFill>
              </a:rPr>
              <a:t>Ngày 15-5-1945, Ban Thường vụ Trung ương Đảng triệu tập Hội nghị quân sự cách mạng Bắc kỳ tại Hiệp Hòa (Bắc Giang)</a:t>
            </a:r>
            <a:endParaRPr lang="en-US" dirty="0">
              <a:solidFill>
                <a:schemeClr val="tx1">
                  <a:lumMod val="50000"/>
                </a:schemeClr>
              </a:solidFill>
            </a:endParaRPr>
          </a:p>
          <a:p>
            <a:pPr marL="320040" indent="-285750" algn="just">
              <a:buFont typeface="Wingdings" panose="05000000000000000000" pitchFamily="2" charset="2"/>
              <a:buChar char="§"/>
            </a:pPr>
            <a:r>
              <a:rPr lang="vi-VN" dirty="0">
                <a:solidFill>
                  <a:schemeClr val="tx1">
                    <a:lumMod val="50000"/>
                  </a:schemeClr>
                </a:solidFill>
              </a:rPr>
              <a:t>Tháng 5-1945, Hồ Chí Minh về Tân Trào (Tuyên Quang), chỉ thị gấp rút chuẩn bị đại hội quốc dân, thành lập “khu giải phóng”. </a:t>
            </a:r>
            <a:endParaRPr lang="en-US" dirty="0">
              <a:solidFill>
                <a:schemeClr val="tx1">
                  <a:lumMod val="50000"/>
                </a:schemeClr>
              </a:solidFill>
            </a:endParaRPr>
          </a:p>
        </p:txBody>
      </p:sp>
      <p:pic>
        <p:nvPicPr>
          <p:cNvPr id="5" name="Picture 4">
            <a:extLst>
              <a:ext uri="{FF2B5EF4-FFF2-40B4-BE49-F238E27FC236}">
                <a16:creationId xmlns:a16="http://schemas.microsoft.com/office/drawing/2014/main" id="{B5BD5932-2684-4C4C-B5F2-AF89E2EF6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7433" y="1087863"/>
            <a:ext cx="3445494" cy="28575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D6A607D2-35D8-4031-8A6D-0C358B5F6622}"/>
              </a:ext>
            </a:extLst>
          </p:cNvPr>
          <p:cNvSpPr txBox="1"/>
          <p:nvPr/>
        </p:nvSpPr>
        <p:spPr>
          <a:xfrm>
            <a:off x="5597207" y="3901748"/>
            <a:ext cx="3007193" cy="307777"/>
          </a:xfrm>
          <a:prstGeom prst="rect">
            <a:avLst/>
          </a:prstGeom>
          <a:noFill/>
        </p:spPr>
        <p:txBody>
          <a:bodyPr wrap="square">
            <a:spAutoFit/>
          </a:bodyPr>
          <a:lstStyle/>
          <a:p>
            <a:r>
              <a:rPr lang="en-US" dirty="0">
                <a:latin typeface="Raleway Light" pitchFamily="2" charset="0"/>
              </a:rPr>
              <a:t>Du </a:t>
            </a:r>
            <a:r>
              <a:rPr lang="en-US" dirty="0" err="1">
                <a:latin typeface="Raleway Light" pitchFamily="2" charset="0"/>
              </a:rPr>
              <a:t>kích</a:t>
            </a:r>
            <a:r>
              <a:rPr lang="en-US" dirty="0">
                <a:latin typeface="Raleway Light" pitchFamily="2" charset="0"/>
              </a:rPr>
              <a:t> Ba </a:t>
            </a:r>
            <a:r>
              <a:rPr lang="en-US" dirty="0" err="1">
                <a:latin typeface="Raleway Light" pitchFamily="2" charset="0"/>
              </a:rPr>
              <a:t>Tơ</a:t>
            </a:r>
            <a:endParaRPr lang="en-US" dirty="0">
              <a:latin typeface="Raleway Light" pitchFamily="2" charset="0"/>
            </a:endParaRPr>
          </a:p>
        </p:txBody>
      </p:sp>
    </p:spTree>
    <p:extLst>
      <p:ext uri="{BB962C8B-B14F-4D97-AF65-F5344CB8AC3E}">
        <p14:creationId xmlns:p14="http://schemas.microsoft.com/office/powerpoint/2010/main" val="9180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randombar(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2" dur="500"/>
                                        <p:tgtEl>
                                          <p:spTgt spid="4">
                                            <p:txEl>
                                              <p:pRg st="3" end="3"/>
                                            </p:txEl>
                                          </p:spTgt>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8C8BD3C-B356-4C20-8288-6BBDFD9CF3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4" name="Rectangle 2">
            <a:extLst>
              <a:ext uri="{FF2B5EF4-FFF2-40B4-BE49-F238E27FC236}">
                <a16:creationId xmlns:a16="http://schemas.microsoft.com/office/drawing/2014/main" id="{CDAA8941-3B0A-43BC-B0E1-0489AF7EA0F1}"/>
              </a:ext>
            </a:extLst>
          </p:cNvPr>
          <p:cNvSpPr txBox="1">
            <a:spLocks noChangeArrowheads="1"/>
          </p:cNvSpPr>
          <p:nvPr/>
        </p:nvSpPr>
        <p:spPr>
          <a:xfrm>
            <a:off x="392729" y="832548"/>
            <a:ext cx="4127756" cy="107458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514350" indent="-285750" algn="l">
              <a:buFont typeface="Arial" panose="020B0604020202020204" pitchFamily="34" charset="0"/>
              <a:buChar char="•"/>
            </a:pPr>
            <a:r>
              <a:rPr lang="en-US" dirty="0">
                <a:solidFill>
                  <a:schemeClr val="tx1">
                    <a:lumMod val="50000"/>
                  </a:schemeClr>
                </a:solidFill>
              </a:rPr>
              <a:t>4/6/1945: “</a:t>
            </a:r>
            <a:r>
              <a:rPr lang="en-US" dirty="0" err="1">
                <a:solidFill>
                  <a:schemeClr val="tx1">
                    <a:lumMod val="50000"/>
                  </a:schemeClr>
                </a:solidFill>
              </a:rPr>
              <a:t>Khu</a:t>
            </a:r>
            <a:r>
              <a:rPr lang="en-US" dirty="0">
                <a:solidFill>
                  <a:schemeClr val="tx1">
                    <a:lumMod val="50000"/>
                  </a:schemeClr>
                </a:solidFill>
              </a:rPr>
              <a:t> </a:t>
            </a:r>
            <a:r>
              <a:rPr lang="en-US" dirty="0" err="1">
                <a:solidFill>
                  <a:schemeClr val="tx1">
                    <a:lumMod val="50000"/>
                  </a:schemeClr>
                </a:solidFill>
              </a:rPr>
              <a:t>giải</a:t>
            </a:r>
            <a:r>
              <a:rPr lang="en-US" dirty="0">
                <a:solidFill>
                  <a:schemeClr val="tx1">
                    <a:lumMod val="50000"/>
                  </a:schemeClr>
                </a:solidFill>
              </a:rPr>
              <a:t> </a:t>
            </a:r>
            <a:r>
              <a:rPr lang="en-US" dirty="0" err="1">
                <a:solidFill>
                  <a:schemeClr val="tx1">
                    <a:lumMod val="50000"/>
                  </a:schemeClr>
                </a:solidFill>
              </a:rPr>
              <a:t>phóng</a:t>
            </a:r>
            <a:r>
              <a:rPr lang="en-US" dirty="0">
                <a:solidFill>
                  <a:schemeClr val="tx1">
                    <a:lumMod val="50000"/>
                  </a:schemeClr>
                </a:solidFill>
              </a:rPr>
              <a:t>” </a:t>
            </a:r>
            <a:r>
              <a:rPr lang="en-US" dirty="0" err="1">
                <a:solidFill>
                  <a:schemeClr val="tx1">
                    <a:lumMod val="50000"/>
                  </a:schemeClr>
                </a:solidFill>
              </a:rPr>
              <a:t>được</a:t>
            </a:r>
            <a:r>
              <a:rPr lang="en-US" dirty="0">
                <a:solidFill>
                  <a:schemeClr val="tx1">
                    <a:lumMod val="50000"/>
                  </a:schemeClr>
                </a:solidFill>
              </a:rPr>
              <a:t> </a:t>
            </a:r>
            <a:r>
              <a:rPr lang="en-US" dirty="0" err="1">
                <a:solidFill>
                  <a:schemeClr val="tx1">
                    <a:lumMod val="50000"/>
                  </a:schemeClr>
                </a:solidFill>
              </a:rPr>
              <a:t>thành</a:t>
            </a:r>
            <a:r>
              <a:rPr lang="en-US" dirty="0">
                <a:solidFill>
                  <a:schemeClr val="tx1">
                    <a:lumMod val="50000"/>
                  </a:schemeClr>
                </a:solidFill>
              </a:rPr>
              <a:t> </a:t>
            </a:r>
            <a:r>
              <a:rPr lang="en-US" dirty="0" err="1">
                <a:solidFill>
                  <a:schemeClr val="tx1">
                    <a:lumMod val="50000"/>
                  </a:schemeClr>
                </a:solidFill>
              </a:rPr>
              <a:t>lập</a:t>
            </a:r>
            <a:r>
              <a:rPr lang="en-US" dirty="0">
                <a:solidFill>
                  <a:schemeClr val="tx1">
                    <a:lumMod val="50000"/>
                  </a:schemeClr>
                </a:solidFill>
              </a:rPr>
              <a:t> </a:t>
            </a:r>
            <a:r>
              <a:rPr lang="en-US" dirty="0" err="1">
                <a:solidFill>
                  <a:schemeClr val="tx1">
                    <a:lumMod val="50000"/>
                  </a:schemeClr>
                </a:solidFill>
              </a:rPr>
              <a:t>gồm</a:t>
            </a:r>
            <a:r>
              <a:rPr lang="en-US" dirty="0">
                <a:solidFill>
                  <a:schemeClr val="tx1">
                    <a:lumMod val="50000"/>
                  </a:schemeClr>
                </a:solidFill>
              </a:rPr>
              <a:t>: Cao – </a:t>
            </a:r>
            <a:r>
              <a:rPr lang="en-US" dirty="0" err="1">
                <a:solidFill>
                  <a:schemeClr val="tx1">
                    <a:lumMod val="50000"/>
                  </a:schemeClr>
                </a:solidFill>
              </a:rPr>
              <a:t>Bắc</a:t>
            </a:r>
            <a:r>
              <a:rPr lang="en-US" dirty="0">
                <a:solidFill>
                  <a:schemeClr val="tx1">
                    <a:lumMod val="50000"/>
                  </a:schemeClr>
                </a:solidFill>
              </a:rPr>
              <a:t> – </a:t>
            </a:r>
            <a:r>
              <a:rPr lang="en-US" dirty="0" err="1">
                <a:solidFill>
                  <a:schemeClr val="tx1">
                    <a:lumMod val="50000"/>
                  </a:schemeClr>
                </a:solidFill>
              </a:rPr>
              <a:t>Lạng</a:t>
            </a:r>
            <a:r>
              <a:rPr lang="en-US" dirty="0">
                <a:solidFill>
                  <a:schemeClr val="tx1">
                    <a:lumMod val="50000"/>
                  </a:schemeClr>
                </a:solidFill>
              </a:rPr>
              <a:t> – </a:t>
            </a:r>
            <a:r>
              <a:rPr lang="en-US" dirty="0" err="1">
                <a:solidFill>
                  <a:schemeClr val="tx1">
                    <a:lumMod val="50000"/>
                  </a:schemeClr>
                </a:solidFill>
              </a:rPr>
              <a:t>Thái</a:t>
            </a:r>
            <a:r>
              <a:rPr lang="en-US" dirty="0">
                <a:solidFill>
                  <a:schemeClr val="tx1">
                    <a:lumMod val="50000"/>
                  </a:schemeClr>
                </a:solidFill>
              </a:rPr>
              <a:t> – </a:t>
            </a:r>
            <a:r>
              <a:rPr lang="en-US" dirty="0" err="1">
                <a:solidFill>
                  <a:schemeClr val="tx1">
                    <a:lumMod val="50000"/>
                  </a:schemeClr>
                </a:solidFill>
              </a:rPr>
              <a:t>Tuyên</a:t>
            </a:r>
            <a:r>
              <a:rPr lang="en-US" dirty="0">
                <a:solidFill>
                  <a:schemeClr val="tx1">
                    <a:lumMod val="50000"/>
                  </a:schemeClr>
                </a:solidFill>
              </a:rPr>
              <a:t> – </a:t>
            </a:r>
            <a:r>
              <a:rPr lang="en-US" dirty="0" err="1">
                <a:solidFill>
                  <a:schemeClr val="tx1">
                    <a:lumMod val="50000"/>
                  </a:schemeClr>
                </a:solidFill>
              </a:rPr>
              <a:t>Hà</a:t>
            </a:r>
            <a:r>
              <a:rPr lang="en-US" dirty="0">
                <a:solidFill>
                  <a:schemeClr val="tx1">
                    <a:lumMod val="50000"/>
                  </a:schemeClr>
                </a:solidFill>
              </a:rPr>
              <a:t>.</a:t>
            </a:r>
          </a:p>
        </p:txBody>
      </p:sp>
      <p:pic>
        <p:nvPicPr>
          <p:cNvPr id="5" name="Picture 3" descr="01">
            <a:extLst>
              <a:ext uri="{FF2B5EF4-FFF2-40B4-BE49-F238E27FC236}">
                <a16:creationId xmlns:a16="http://schemas.microsoft.com/office/drawing/2014/main" id="{336C9783-AF6E-4BE9-B440-C0643C1207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425311"/>
            <a:ext cx="3429000" cy="25622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F7F88484-86C6-4842-BC6A-643F5A00A363}"/>
              </a:ext>
            </a:extLst>
          </p:cNvPr>
          <p:cNvSpPr txBox="1"/>
          <p:nvPr/>
        </p:nvSpPr>
        <p:spPr>
          <a:xfrm>
            <a:off x="4520485" y="3508680"/>
            <a:ext cx="4572000" cy="523220"/>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n-US" dirty="0" err="1">
                <a:latin typeface="Raleway Light" pitchFamily="2" charset="0"/>
              </a:rPr>
              <a:t>Phong</a:t>
            </a:r>
            <a:r>
              <a:rPr lang="en-US" dirty="0">
                <a:latin typeface="Raleway Light" pitchFamily="2" charset="0"/>
              </a:rPr>
              <a:t> </a:t>
            </a:r>
            <a:r>
              <a:rPr lang="en-US" dirty="0" err="1">
                <a:latin typeface="Raleway Light" pitchFamily="2" charset="0"/>
              </a:rPr>
              <a:t>trào</a:t>
            </a:r>
            <a:r>
              <a:rPr lang="en-US" dirty="0">
                <a:latin typeface="Raleway Light" pitchFamily="2" charset="0"/>
              </a:rPr>
              <a:t> “</a:t>
            </a:r>
            <a:r>
              <a:rPr lang="en-US" dirty="0" err="1">
                <a:latin typeface="Raleway Light" pitchFamily="2" charset="0"/>
              </a:rPr>
              <a:t>phá</a:t>
            </a:r>
            <a:r>
              <a:rPr lang="en-US" dirty="0">
                <a:latin typeface="Raleway Light" pitchFamily="2" charset="0"/>
              </a:rPr>
              <a:t> </a:t>
            </a:r>
            <a:r>
              <a:rPr lang="en-US" dirty="0" err="1">
                <a:latin typeface="Raleway Light" pitchFamily="2" charset="0"/>
              </a:rPr>
              <a:t>kho</a:t>
            </a:r>
            <a:r>
              <a:rPr lang="en-US" dirty="0">
                <a:latin typeface="Raleway Light" pitchFamily="2" charset="0"/>
              </a:rPr>
              <a:t> </a:t>
            </a:r>
            <a:r>
              <a:rPr lang="en-US" dirty="0" err="1">
                <a:latin typeface="Raleway Light" pitchFamily="2" charset="0"/>
              </a:rPr>
              <a:t>thóc</a:t>
            </a:r>
            <a:r>
              <a:rPr lang="en-US" dirty="0">
                <a:latin typeface="Raleway Light" pitchFamily="2" charset="0"/>
              </a:rPr>
              <a:t> </a:t>
            </a:r>
            <a:r>
              <a:rPr lang="en-US" dirty="0" err="1">
                <a:latin typeface="Raleway Light" pitchFamily="2" charset="0"/>
              </a:rPr>
              <a:t>giải</a:t>
            </a:r>
            <a:r>
              <a:rPr lang="en-US" dirty="0">
                <a:latin typeface="Raleway Light" pitchFamily="2" charset="0"/>
              </a:rPr>
              <a:t> </a:t>
            </a:r>
            <a:r>
              <a:rPr lang="en-US" dirty="0" err="1">
                <a:latin typeface="Raleway Light" pitchFamily="2" charset="0"/>
              </a:rPr>
              <a:t>quyết</a:t>
            </a:r>
            <a:r>
              <a:rPr lang="en-US" dirty="0">
                <a:latin typeface="Raleway Light" pitchFamily="2" charset="0"/>
              </a:rPr>
              <a:t> </a:t>
            </a:r>
            <a:r>
              <a:rPr lang="en-US" dirty="0" err="1">
                <a:latin typeface="Raleway Light" pitchFamily="2" charset="0"/>
              </a:rPr>
              <a:t>nạn</a:t>
            </a:r>
            <a:r>
              <a:rPr lang="en-US" dirty="0">
                <a:latin typeface="Raleway Light" pitchFamily="2" charset="0"/>
              </a:rPr>
              <a:t> </a:t>
            </a:r>
            <a:r>
              <a:rPr lang="en-US" dirty="0" err="1">
                <a:latin typeface="Raleway Light" pitchFamily="2" charset="0"/>
              </a:rPr>
              <a:t>đói</a:t>
            </a:r>
            <a:r>
              <a:rPr lang="en-US" dirty="0">
                <a:latin typeface="Raleway Light" pitchFamily="2" charset="0"/>
              </a:rPr>
              <a:t>” ở </a:t>
            </a:r>
            <a:r>
              <a:rPr lang="en-US" dirty="0" err="1">
                <a:latin typeface="Raleway Light" pitchFamily="2" charset="0"/>
              </a:rPr>
              <a:t>đồng</a:t>
            </a:r>
            <a:r>
              <a:rPr lang="en-US" dirty="0">
                <a:latin typeface="Raleway Light" pitchFamily="2" charset="0"/>
              </a:rPr>
              <a:t> </a:t>
            </a:r>
            <a:r>
              <a:rPr lang="en-US" dirty="0" err="1">
                <a:latin typeface="Raleway Light" pitchFamily="2" charset="0"/>
              </a:rPr>
              <a:t>bằng</a:t>
            </a:r>
            <a:r>
              <a:rPr lang="en-US" dirty="0">
                <a:latin typeface="Raleway Light" pitchFamily="2" charset="0"/>
              </a:rPr>
              <a:t> </a:t>
            </a:r>
            <a:r>
              <a:rPr lang="en-US" dirty="0" err="1">
                <a:latin typeface="Raleway Light" pitchFamily="2" charset="0"/>
              </a:rPr>
              <a:t>Bắc</a:t>
            </a:r>
            <a:r>
              <a:rPr lang="en-US" dirty="0">
                <a:latin typeface="Raleway Light" pitchFamily="2" charset="0"/>
              </a:rPr>
              <a:t> </a:t>
            </a:r>
            <a:r>
              <a:rPr lang="en-US" dirty="0" err="1">
                <a:latin typeface="Raleway Light" pitchFamily="2" charset="0"/>
              </a:rPr>
              <a:t>Bộ</a:t>
            </a:r>
            <a:r>
              <a:rPr lang="en-US" dirty="0">
                <a:latin typeface="Raleway Light" pitchFamily="2" charset="0"/>
              </a:rPr>
              <a:t> </a:t>
            </a:r>
            <a:r>
              <a:rPr lang="en-US" dirty="0" err="1">
                <a:latin typeface="Raleway Light" pitchFamily="2" charset="0"/>
              </a:rPr>
              <a:t>và</a:t>
            </a:r>
            <a:r>
              <a:rPr lang="en-US" dirty="0">
                <a:latin typeface="Raleway Light" pitchFamily="2" charset="0"/>
              </a:rPr>
              <a:t> </a:t>
            </a:r>
            <a:r>
              <a:rPr lang="en-US" dirty="0" err="1">
                <a:latin typeface="Raleway Light" pitchFamily="2" charset="0"/>
              </a:rPr>
              <a:t>Bắc</a:t>
            </a:r>
            <a:r>
              <a:rPr lang="en-US" dirty="0">
                <a:latin typeface="Raleway Light" pitchFamily="2" charset="0"/>
              </a:rPr>
              <a:t> </a:t>
            </a:r>
            <a:r>
              <a:rPr lang="en-US" dirty="0" err="1">
                <a:latin typeface="Raleway Light" pitchFamily="2" charset="0"/>
              </a:rPr>
              <a:t>Trung</a:t>
            </a:r>
            <a:r>
              <a:rPr lang="en-US" dirty="0">
                <a:latin typeface="Raleway Light" pitchFamily="2" charset="0"/>
              </a:rPr>
              <a:t> </a:t>
            </a:r>
            <a:r>
              <a:rPr lang="en-US" dirty="0" err="1">
                <a:latin typeface="Raleway Light" pitchFamily="2" charset="0"/>
              </a:rPr>
              <a:t>Bộ</a:t>
            </a:r>
            <a:endParaRPr lang="en-US" dirty="0">
              <a:latin typeface="Raleway Light" pitchFamily="2" charset="0"/>
            </a:endParaRPr>
          </a:p>
        </p:txBody>
      </p:sp>
      <p:pic>
        <p:nvPicPr>
          <p:cNvPr id="7" name="Picture 2">
            <a:extLst>
              <a:ext uri="{FF2B5EF4-FFF2-40B4-BE49-F238E27FC236}">
                <a16:creationId xmlns:a16="http://schemas.microsoft.com/office/drawing/2014/main" id="{5CE9C4C5-F918-4473-BD38-518FF535B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668" y="2167675"/>
            <a:ext cx="3145259" cy="222659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75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1" name="Picture 3" descr="cm t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143250"/>
            <a:ext cx="2013327" cy="14777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1" y="1313668"/>
            <a:ext cx="2759528" cy="193578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296" y="1481462"/>
            <a:ext cx="2466607"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Freeform 5">
            <a:extLst>
              <a:ext uri="{FF2B5EF4-FFF2-40B4-BE49-F238E27FC236}">
                <a16:creationId xmlns:a16="http://schemas.microsoft.com/office/drawing/2014/main" id="{DCA7369E-8AB9-43A8-AF7B-2DFF569FA7A8}"/>
              </a:ext>
            </a:extLst>
          </p:cNvPr>
          <p:cNvSpPr/>
          <p:nvPr/>
        </p:nvSpPr>
        <p:spPr>
          <a:xfrm>
            <a:off x="680759" y="571207"/>
            <a:ext cx="5069658"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9" name="TextBox 8">
            <a:extLst>
              <a:ext uri="{FF2B5EF4-FFF2-40B4-BE49-F238E27FC236}">
                <a16:creationId xmlns:a16="http://schemas.microsoft.com/office/drawing/2014/main" id="{5CFB92DF-3750-40E3-8B6B-EFDD80BB12EF}"/>
              </a:ext>
            </a:extLst>
          </p:cNvPr>
          <p:cNvSpPr txBox="1"/>
          <p:nvPr/>
        </p:nvSpPr>
        <p:spPr>
          <a:xfrm>
            <a:off x="919418" y="682709"/>
            <a:ext cx="4572000" cy="400110"/>
          </a:xfrm>
          <a:prstGeom prst="rect">
            <a:avLst/>
          </a:prstGeom>
          <a:noFill/>
        </p:spPr>
        <p:txBody>
          <a:bodyPr wrap="square">
            <a:spAutoFit/>
          </a:bodyPr>
          <a:lstStyle/>
          <a:p>
            <a:r>
              <a:rPr lang="en-US" sz="2000" dirty="0" err="1">
                <a:latin typeface="Raleway ExtraBold" pitchFamily="2" charset="0"/>
              </a:rPr>
              <a:t>Tổng</a:t>
            </a:r>
            <a:r>
              <a:rPr lang="en-US" sz="2000" dirty="0">
                <a:latin typeface="Raleway ExtraBold" pitchFamily="2" charset="0"/>
              </a:rPr>
              <a:t> </a:t>
            </a:r>
            <a:r>
              <a:rPr lang="en-US" sz="2000" dirty="0" err="1">
                <a:latin typeface="Raleway ExtraBold" pitchFamily="2" charset="0"/>
              </a:rPr>
              <a:t>khởi</a:t>
            </a:r>
            <a:r>
              <a:rPr lang="en-US" sz="2000" dirty="0">
                <a:latin typeface="Raleway ExtraBold" pitchFamily="2" charset="0"/>
              </a:rPr>
              <a:t> </a:t>
            </a:r>
            <a:r>
              <a:rPr lang="en-US" sz="2000" dirty="0" err="1">
                <a:latin typeface="Raleway ExtraBold" pitchFamily="2" charset="0"/>
              </a:rPr>
              <a:t>nghĩa</a:t>
            </a:r>
            <a:r>
              <a:rPr lang="en-US" sz="2000" dirty="0">
                <a:latin typeface="Raleway ExtraBold" pitchFamily="2" charset="0"/>
              </a:rPr>
              <a:t> </a:t>
            </a:r>
            <a:r>
              <a:rPr lang="en-US" sz="2000" dirty="0" err="1">
                <a:latin typeface="Raleway ExtraBold" pitchFamily="2" charset="0"/>
              </a:rPr>
              <a:t>giành</a:t>
            </a:r>
            <a:r>
              <a:rPr lang="en-US" sz="2000" dirty="0">
                <a:latin typeface="Raleway ExtraBold" pitchFamily="2" charset="0"/>
              </a:rPr>
              <a:t> </a:t>
            </a:r>
            <a:r>
              <a:rPr lang="en-US" sz="2000" dirty="0" err="1">
                <a:latin typeface="Raleway ExtraBold" pitchFamily="2" charset="0"/>
              </a:rPr>
              <a:t>chính</a:t>
            </a:r>
            <a:r>
              <a:rPr lang="en-US" sz="2000" dirty="0">
                <a:latin typeface="Raleway ExtraBold" pitchFamily="2" charset="0"/>
              </a:rPr>
              <a:t> </a:t>
            </a:r>
            <a:r>
              <a:rPr lang="en-US" sz="2000" dirty="0" err="1">
                <a:latin typeface="Raleway ExtraBold" pitchFamily="2" charset="0"/>
              </a:rPr>
              <a:t>quyền</a:t>
            </a:r>
            <a:endParaRPr lang="en-US" sz="2000" dirty="0">
              <a:latin typeface="Raleway ExtraBold" pitchFamily="2" charset="0"/>
            </a:endParaRPr>
          </a:p>
        </p:txBody>
      </p:sp>
    </p:spTree>
    <p:extLst>
      <p:ext uri="{BB962C8B-B14F-4D97-AF65-F5344CB8AC3E}">
        <p14:creationId xmlns:p14="http://schemas.microsoft.com/office/powerpoint/2010/main" val="3664375830"/>
      </p:ext>
    </p:extLst>
  </p:cSld>
  <p:clrMapOvr>
    <a:masterClrMapping/>
  </p:clrMapOvr>
  <mc:AlternateContent xmlns:mc="http://schemas.openxmlformats.org/markup-compatibility/2006" xmlns:p14="http://schemas.microsoft.com/office/powerpoint/2010/main">
    <mc:Choice Requires="p14">
      <p:transition spd="med" p14:dur="700" advClick="0" advTm="6000">
        <p:fade/>
      </p:transition>
    </mc:Choice>
    <mc:Fallback xmlns="">
      <p:transition spd="med"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par>
                                <p:cTn id="8" presetID="21" presetClass="entr" presetSubtype="1"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heel(1)">
                                      <p:cBhvr>
                                        <p:cTn id="10" dur="2000"/>
                                        <p:tgtEl>
                                          <p:spTgt spid="4098"/>
                                        </p:tgtEl>
                                      </p:cBhvr>
                                    </p:animEffect>
                                  </p:childTnLst>
                                </p:cTn>
                              </p:par>
                              <p:par>
                                <p:cTn id="11" presetID="21" presetClass="entr" presetSubtype="1" fill="hold" nodeType="withEffect">
                                  <p:stCondLst>
                                    <p:cond delay="0"/>
                                  </p:stCondLst>
                                  <p:childTnLst>
                                    <p:set>
                                      <p:cBhvr>
                                        <p:cTn id="12" dur="1" fill="hold">
                                          <p:stCondLst>
                                            <p:cond delay="0"/>
                                          </p:stCondLst>
                                        </p:cTn>
                                        <p:tgtEl>
                                          <p:spTgt spid="48131"/>
                                        </p:tgtEl>
                                        <p:attrNameLst>
                                          <p:attrName>style.visibility</p:attrName>
                                        </p:attrNameLst>
                                      </p:cBhvr>
                                      <p:to>
                                        <p:strVal val="visible"/>
                                      </p:to>
                                    </p:set>
                                    <p:animEffect transition="in" filter="wheel(1)">
                                      <p:cBhvr>
                                        <p:cTn id="13" dur="2000"/>
                                        <p:tgtEl>
                                          <p:spTgt spid="48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4"/>
          <p:cNvSpPr>
            <a:spLocks noGrp="1" noChangeArrowheads="1"/>
          </p:cNvSpPr>
          <p:nvPr>
            <p:ph type="body" sz="half" idx="4294967295"/>
          </p:nvPr>
        </p:nvSpPr>
        <p:spPr>
          <a:xfrm>
            <a:off x="818808" y="1092928"/>
            <a:ext cx="4049406" cy="3181945"/>
          </a:xfrm>
        </p:spPr>
        <p:txBody>
          <a:bodyPr>
            <a:normAutofit/>
          </a:bodyPr>
          <a:lstStyle/>
          <a:p>
            <a:pPr algn="just">
              <a:lnSpc>
                <a:spcPct val="90000"/>
              </a:lnSpc>
            </a:pPr>
            <a:r>
              <a:rPr lang="en-US" dirty="0" err="1"/>
              <a:t>Chiến</a:t>
            </a:r>
            <a:r>
              <a:rPr lang="en-US" dirty="0"/>
              <a:t> </a:t>
            </a:r>
            <a:r>
              <a:rPr lang="en-US" dirty="0" err="1"/>
              <a:t>tranh</a:t>
            </a:r>
            <a:r>
              <a:rPr lang="en-US" dirty="0"/>
              <a:t> </a:t>
            </a:r>
            <a:r>
              <a:rPr lang="en-US" dirty="0" err="1"/>
              <a:t>thế</a:t>
            </a:r>
            <a:r>
              <a:rPr lang="en-US" dirty="0"/>
              <a:t> </a:t>
            </a:r>
            <a:r>
              <a:rPr lang="en-US" dirty="0" err="1"/>
              <a:t>giới</a:t>
            </a:r>
            <a:r>
              <a:rPr lang="en-US" dirty="0"/>
              <a:t> </a:t>
            </a:r>
            <a:r>
              <a:rPr lang="en-US" dirty="0" err="1"/>
              <a:t>thứ</a:t>
            </a:r>
            <a:r>
              <a:rPr lang="en-US" dirty="0"/>
              <a:t> 2 </a:t>
            </a:r>
            <a:r>
              <a:rPr lang="en-US" dirty="0" err="1"/>
              <a:t>kết</a:t>
            </a:r>
            <a:r>
              <a:rPr lang="en-US" dirty="0"/>
              <a:t> </a:t>
            </a:r>
            <a:r>
              <a:rPr lang="en-US" dirty="0" err="1"/>
              <a:t>thúc</a:t>
            </a:r>
            <a:r>
              <a:rPr lang="en-US" dirty="0"/>
              <a:t>.</a:t>
            </a:r>
          </a:p>
          <a:p>
            <a:pPr algn="just">
              <a:lnSpc>
                <a:spcPct val="90000"/>
              </a:lnSpc>
            </a:pPr>
            <a:r>
              <a:rPr lang="en-US" dirty="0"/>
              <a:t>9/5/1945: </a:t>
            </a:r>
            <a:r>
              <a:rPr lang="en-US" dirty="0" err="1"/>
              <a:t>Phát</a:t>
            </a:r>
            <a:r>
              <a:rPr lang="en-US" dirty="0"/>
              <a:t> </a:t>
            </a:r>
            <a:r>
              <a:rPr lang="en-US" dirty="0" err="1"/>
              <a:t>xít</a:t>
            </a:r>
            <a:r>
              <a:rPr lang="en-US" dirty="0"/>
              <a:t> </a:t>
            </a:r>
            <a:r>
              <a:rPr lang="en-US" dirty="0" err="1"/>
              <a:t>Nhật</a:t>
            </a:r>
            <a:r>
              <a:rPr lang="en-US" dirty="0"/>
              <a:t> </a:t>
            </a:r>
            <a:r>
              <a:rPr lang="en-US" dirty="0" err="1"/>
              <a:t>đi</a:t>
            </a:r>
            <a:r>
              <a:rPr lang="en-US" dirty="0"/>
              <a:t> </a:t>
            </a:r>
            <a:r>
              <a:rPr lang="en-US" dirty="0" err="1"/>
              <a:t>gần</a:t>
            </a:r>
            <a:r>
              <a:rPr lang="en-US" dirty="0"/>
              <a:t> </a:t>
            </a:r>
            <a:r>
              <a:rPr lang="en-US" dirty="0" err="1"/>
              <a:t>đến</a:t>
            </a:r>
            <a:r>
              <a:rPr lang="en-US" dirty="0"/>
              <a:t> </a:t>
            </a:r>
            <a:r>
              <a:rPr lang="en-US" dirty="0" err="1"/>
              <a:t>chỗ</a:t>
            </a:r>
            <a:r>
              <a:rPr lang="en-US" dirty="0"/>
              <a:t> </a:t>
            </a:r>
            <a:r>
              <a:rPr lang="en-US" dirty="0" err="1"/>
              <a:t>thất</a:t>
            </a:r>
            <a:r>
              <a:rPr lang="en-US" dirty="0"/>
              <a:t> </a:t>
            </a:r>
            <a:r>
              <a:rPr lang="en-US" dirty="0" err="1"/>
              <a:t>bại</a:t>
            </a:r>
            <a:r>
              <a:rPr lang="en-US" dirty="0"/>
              <a:t> </a:t>
            </a:r>
            <a:r>
              <a:rPr lang="en-US" dirty="0" err="1"/>
              <a:t>hoàn</a:t>
            </a:r>
            <a:r>
              <a:rPr lang="en-US" dirty="0"/>
              <a:t> </a:t>
            </a:r>
            <a:r>
              <a:rPr lang="en-US" dirty="0" err="1"/>
              <a:t>toàn</a:t>
            </a:r>
            <a:r>
              <a:rPr lang="en-US" dirty="0"/>
              <a:t>, </a:t>
            </a:r>
            <a:r>
              <a:rPr lang="en-US" dirty="0" err="1"/>
              <a:t>chính</a:t>
            </a:r>
            <a:r>
              <a:rPr lang="en-US" dirty="0"/>
              <a:t> </a:t>
            </a:r>
            <a:r>
              <a:rPr lang="en-US" dirty="0" err="1"/>
              <a:t>phủ</a:t>
            </a:r>
            <a:r>
              <a:rPr lang="en-US" dirty="0"/>
              <a:t> </a:t>
            </a:r>
            <a:r>
              <a:rPr lang="en-US" dirty="0" err="1"/>
              <a:t>Trần</a:t>
            </a:r>
            <a:r>
              <a:rPr lang="en-US" dirty="0"/>
              <a:t> </a:t>
            </a:r>
            <a:r>
              <a:rPr lang="en-US" dirty="0" err="1"/>
              <a:t>Trọng</a:t>
            </a:r>
            <a:r>
              <a:rPr lang="en-US" dirty="0"/>
              <a:t> Kim </a:t>
            </a:r>
            <a:r>
              <a:rPr lang="en-US" dirty="0" err="1"/>
              <a:t>hoang</a:t>
            </a:r>
            <a:r>
              <a:rPr lang="en-US" dirty="0"/>
              <a:t> </a:t>
            </a:r>
            <a:r>
              <a:rPr lang="en-US" dirty="0" err="1"/>
              <a:t>mang</a:t>
            </a:r>
            <a:r>
              <a:rPr lang="en-US" dirty="0"/>
              <a:t> </a:t>
            </a:r>
            <a:r>
              <a:rPr lang="en-US" dirty="0" err="1"/>
              <a:t>cực</a:t>
            </a:r>
            <a:r>
              <a:rPr lang="en-US" dirty="0"/>
              <a:t> </a:t>
            </a:r>
            <a:r>
              <a:rPr lang="en-US" dirty="0" err="1"/>
              <a:t>độ</a:t>
            </a:r>
            <a:r>
              <a:rPr lang="en-US" dirty="0"/>
              <a:t>.</a:t>
            </a:r>
          </a:p>
          <a:p>
            <a:pPr algn="just">
              <a:lnSpc>
                <a:spcPct val="90000"/>
              </a:lnSpc>
            </a:pPr>
            <a:r>
              <a:rPr lang="en-US" dirty="0" err="1"/>
              <a:t>Quân</a:t>
            </a:r>
            <a:r>
              <a:rPr lang="en-US" dirty="0"/>
              <a:t> </a:t>
            </a:r>
            <a:r>
              <a:rPr lang="en-US" dirty="0" err="1"/>
              <a:t>đội</a:t>
            </a:r>
            <a:r>
              <a:rPr lang="en-US" dirty="0"/>
              <a:t> </a:t>
            </a:r>
            <a:r>
              <a:rPr lang="en-US" dirty="0" err="1"/>
              <a:t>các</a:t>
            </a:r>
            <a:r>
              <a:rPr lang="en-US" dirty="0"/>
              <a:t> </a:t>
            </a:r>
            <a:r>
              <a:rPr lang="en-US" dirty="0" err="1"/>
              <a:t>nước</a:t>
            </a:r>
            <a:r>
              <a:rPr lang="en-US" dirty="0"/>
              <a:t> </a:t>
            </a:r>
            <a:r>
              <a:rPr lang="en-US" dirty="0" err="1"/>
              <a:t>đế</a:t>
            </a:r>
            <a:r>
              <a:rPr lang="en-US" dirty="0"/>
              <a:t> </a:t>
            </a:r>
            <a:r>
              <a:rPr lang="en-US" dirty="0" err="1"/>
              <a:t>quốc</a:t>
            </a:r>
            <a:r>
              <a:rPr lang="en-US" dirty="0"/>
              <a:t> </a:t>
            </a:r>
            <a:r>
              <a:rPr lang="en-US" dirty="0" err="1"/>
              <a:t>với</a:t>
            </a:r>
            <a:r>
              <a:rPr lang="en-US" dirty="0"/>
              <a:t> danh </a:t>
            </a:r>
            <a:r>
              <a:rPr lang="en-US" dirty="0" err="1"/>
              <a:t>nghĩa</a:t>
            </a:r>
            <a:r>
              <a:rPr lang="en-US" dirty="0"/>
              <a:t> </a:t>
            </a:r>
            <a:r>
              <a:rPr lang="en-US" dirty="0" err="1"/>
              <a:t>quân</a:t>
            </a:r>
            <a:r>
              <a:rPr lang="en-US" dirty="0"/>
              <a:t> </a:t>
            </a:r>
            <a:r>
              <a:rPr lang="en-US" dirty="0" err="1"/>
              <a:t>đồng</a:t>
            </a:r>
            <a:r>
              <a:rPr lang="en-US" dirty="0"/>
              <a:t> </a:t>
            </a:r>
            <a:r>
              <a:rPr lang="en-US" dirty="0" err="1"/>
              <a:t>minh</a:t>
            </a:r>
            <a:r>
              <a:rPr lang="en-US" dirty="0"/>
              <a:t> </a:t>
            </a:r>
            <a:r>
              <a:rPr lang="en-US" dirty="0" err="1"/>
              <a:t>chuẩn</a:t>
            </a:r>
            <a:r>
              <a:rPr lang="en-US" dirty="0"/>
              <a:t> </a:t>
            </a:r>
            <a:r>
              <a:rPr lang="en-US" dirty="0" err="1"/>
              <a:t>bị</a:t>
            </a:r>
            <a:r>
              <a:rPr lang="en-US" dirty="0"/>
              <a:t> </a:t>
            </a:r>
            <a:r>
              <a:rPr lang="en-US" dirty="0" err="1"/>
              <a:t>vào</a:t>
            </a:r>
            <a:r>
              <a:rPr lang="en-US" dirty="0"/>
              <a:t> </a:t>
            </a:r>
            <a:r>
              <a:rPr lang="en-US" dirty="0" err="1"/>
              <a:t>Đông</a:t>
            </a:r>
            <a:r>
              <a:rPr lang="en-US" dirty="0"/>
              <a:t> </a:t>
            </a:r>
            <a:r>
              <a:rPr lang="en-US" dirty="0" err="1"/>
              <a:t>Dương</a:t>
            </a:r>
            <a:r>
              <a:rPr lang="en-US" dirty="0"/>
              <a:t> </a:t>
            </a:r>
            <a:r>
              <a:rPr lang="en-US" dirty="0" err="1"/>
              <a:t>tước</a:t>
            </a:r>
            <a:r>
              <a:rPr lang="en-US" dirty="0"/>
              <a:t> </a:t>
            </a:r>
            <a:r>
              <a:rPr lang="en-US" dirty="0" err="1"/>
              <a:t>vũ</a:t>
            </a:r>
            <a:r>
              <a:rPr lang="en-US" dirty="0"/>
              <a:t> </a:t>
            </a:r>
            <a:r>
              <a:rPr lang="en-US" dirty="0" err="1"/>
              <a:t>khí</a:t>
            </a:r>
            <a:r>
              <a:rPr lang="en-US" dirty="0"/>
              <a:t> </a:t>
            </a:r>
            <a:r>
              <a:rPr lang="en-US" dirty="0" err="1"/>
              <a:t>quân</a:t>
            </a:r>
            <a:r>
              <a:rPr lang="en-US" dirty="0"/>
              <a:t> </a:t>
            </a:r>
            <a:r>
              <a:rPr lang="en-US" dirty="0" err="1"/>
              <a:t>Nhật</a:t>
            </a:r>
            <a:r>
              <a:rPr lang="en-US" dirty="0"/>
              <a:t>.</a:t>
            </a:r>
          </a:p>
          <a:p>
            <a:pPr>
              <a:lnSpc>
                <a:spcPct val="90000"/>
              </a:lnSpc>
            </a:pPr>
            <a:endParaRPr lang="en-US" dirty="0"/>
          </a:p>
        </p:txBody>
      </p:sp>
      <p:pic>
        <p:nvPicPr>
          <p:cNvPr id="49155" name="Picture 7" descr="tu binh Duc trong tran Berlin"/>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5194963" y="498390"/>
            <a:ext cx="2588178" cy="1750986"/>
          </a:xfrm>
          <a:prstGeom prst="rect">
            <a:avLst/>
          </a:prstGeom>
          <a:ln>
            <a:noFill/>
          </a:ln>
          <a:effectLst>
            <a:softEdge rad="112500"/>
          </a:effectLst>
        </p:spPr>
      </p:pic>
      <p:sp>
        <p:nvSpPr>
          <p:cNvPr id="112649" name="Rectangle 9"/>
          <p:cNvSpPr>
            <a:spLocks noChangeArrowheads="1"/>
          </p:cNvSpPr>
          <p:nvPr/>
        </p:nvSpPr>
        <p:spPr bwMode="auto">
          <a:xfrm>
            <a:off x="5660377" y="2249376"/>
            <a:ext cx="1657350" cy="400050"/>
          </a:xfrm>
          <a:prstGeom prst="rect">
            <a:avLst/>
          </a:prstGeom>
          <a:noFill/>
          <a:ln w="9525">
            <a:noFill/>
            <a:miter lim="800000"/>
            <a:headEnd/>
            <a:tailEnd/>
          </a:ln>
          <a:effectLst/>
        </p:spPr>
        <p:txBody>
          <a:bodyPr wrap="none" anchor="ctr"/>
          <a:lstStyle/>
          <a:p>
            <a:pPr algn="ctr" eaLnBrk="0" fontAlgn="base" hangingPunct="0">
              <a:spcBef>
                <a:spcPct val="0"/>
              </a:spcBef>
              <a:spcAft>
                <a:spcPct val="0"/>
              </a:spcAft>
              <a:defRPr/>
            </a:pPr>
            <a:r>
              <a:rPr lang="en-US" dirty="0" err="1">
                <a:solidFill>
                  <a:schemeClr val="tx1">
                    <a:lumMod val="50000"/>
                  </a:schemeClr>
                </a:solidFill>
                <a:latin typeface="Raleway Light" pitchFamily="2" charset="0"/>
              </a:rPr>
              <a:t>Tù</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binh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Đức</a:t>
            </a:r>
            <a:endParaRPr lang="en-US" dirty="0">
              <a:solidFill>
                <a:schemeClr val="tx1">
                  <a:lumMod val="50000"/>
                </a:schemeClr>
              </a:solidFill>
              <a:latin typeface="Raleway Light" pitchFamily="2" charset="0"/>
            </a:endParaRPr>
          </a:p>
        </p:txBody>
      </p:sp>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334" y="2678314"/>
            <a:ext cx="2506348" cy="158309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380334" y="4290300"/>
            <a:ext cx="2588178" cy="523220"/>
          </a:xfrm>
          <a:prstGeom prst="rect">
            <a:avLst/>
          </a:prstGeom>
          <a:noFill/>
        </p:spPr>
        <p:txBody>
          <a:bodyPr wrap="square" rtlCol="0">
            <a:spAutoFit/>
          </a:bodyPr>
          <a:lstStyle/>
          <a:p>
            <a:pPr algn="ctr"/>
            <a:r>
              <a:rPr lang="en-US" dirty="0" err="1">
                <a:solidFill>
                  <a:schemeClr val="tx1">
                    <a:lumMod val="50000"/>
                  </a:schemeClr>
                </a:solidFill>
                <a:latin typeface="Raleway Light" pitchFamily="2" charset="0"/>
              </a:rPr>
              <a:t>Nhật</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đầu</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hàng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đồng</a:t>
            </a:r>
            <a:r>
              <a:rPr lang="en-US" dirty="0">
                <a:solidFill>
                  <a:schemeClr val="tx1">
                    <a:lumMod val="50000"/>
                  </a:schemeClr>
                </a:solidFill>
                <a:latin typeface="Raleway Light" pitchFamily="2" charset="0"/>
              </a:rPr>
              <a:t> minh </a:t>
            </a:r>
            <a:r>
              <a:rPr lang="en-US" dirty="0" err="1">
                <a:solidFill>
                  <a:schemeClr val="tx1">
                    <a:lumMod val="50000"/>
                  </a:schemeClr>
                </a:solidFill>
                <a:latin typeface="Raleway Light" pitchFamily="2" charset="0"/>
              </a:rPr>
              <a:t>vô</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điều</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kiện</a:t>
            </a:r>
            <a:endParaRPr lang="en-US" dirty="0">
              <a:solidFill>
                <a:schemeClr val="tx1">
                  <a:lumMod val="50000"/>
                </a:schemeClr>
              </a:solidFill>
              <a:latin typeface="Raleway Light" pitchFamily="2" charset="0"/>
            </a:endParaRPr>
          </a:p>
        </p:txBody>
      </p:sp>
    </p:spTree>
    <p:extLst>
      <p:ext uri="{BB962C8B-B14F-4D97-AF65-F5344CB8AC3E}">
        <p14:creationId xmlns:p14="http://schemas.microsoft.com/office/powerpoint/2010/main" val="1188940297"/>
      </p:ext>
    </p:extLst>
  </p:cSld>
  <p:clrMapOvr>
    <a:masterClrMapping/>
  </p:clrMapOvr>
  <mc:AlternateContent xmlns:mc="http://schemas.openxmlformats.org/markup-compatibility/2006" xmlns:p14="http://schemas.microsoft.com/office/powerpoint/2010/main">
    <mc:Choice Requires="p14">
      <p:transition spd="med" p14:dur="700" advClick="0" advTm="33000">
        <p:fade/>
      </p:transition>
    </mc:Choice>
    <mc:Fallback xmlns="">
      <p:transition spd="med" advClick="0" advTm="3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 calcmode="lin" valueType="num">
                                      <p:cBhvr>
                                        <p:cTn id="7" dur="500" fill="hold"/>
                                        <p:tgtEl>
                                          <p:spTgt spid="49154">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49154">
                                            <p:txEl>
                                              <p:pRg st="0" end="0"/>
                                            </p:tx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49154">
                                            <p:txEl>
                                              <p:pRg st="1" end="1"/>
                                            </p:txEl>
                                          </p:spTgt>
                                        </p:tgtEl>
                                        <p:attrNameLst>
                                          <p:attrName>style.visibility</p:attrName>
                                        </p:attrNameLst>
                                      </p:cBhvr>
                                      <p:to>
                                        <p:strVal val="visible"/>
                                      </p:to>
                                    </p:set>
                                    <p:anim calcmode="lin" valueType="num">
                                      <p:cBhvr>
                                        <p:cTn id="11" dur="500" fill="hold"/>
                                        <p:tgtEl>
                                          <p:spTgt spid="49154">
                                            <p:txEl>
                                              <p:pRg st="1" end="1"/>
                                            </p:txEl>
                                          </p:spTgt>
                                        </p:tgtEl>
                                        <p:attrNameLst>
                                          <p:attrName>ppt_w</p:attrName>
                                        </p:attrNameLst>
                                      </p:cBhvr>
                                      <p:tavLst>
                                        <p:tav tm="0">
                                          <p:val>
                                            <p:fltVal val="0"/>
                                          </p:val>
                                        </p:tav>
                                        <p:tav tm="100000">
                                          <p:val>
                                            <p:strVal val="#ppt_w"/>
                                          </p:val>
                                        </p:tav>
                                      </p:tavLst>
                                    </p:anim>
                                    <p:anim calcmode="lin" valueType="num">
                                      <p:cBhvr>
                                        <p:cTn id="12" dur="500" fill="hold"/>
                                        <p:tgtEl>
                                          <p:spTgt spid="49154">
                                            <p:txEl>
                                              <p:pRg st="1" end="1"/>
                                            </p:txEl>
                                          </p:spTgt>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49154">
                                            <p:txEl>
                                              <p:pRg st="2" end="2"/>
                                            </p:txEl>
                                          </p:spTgt>
                                        </p:tgtEl>
                                        <p:attrNameLst>
                                          <p:attrName>style.visibility</p:attrName>
                                        </p:attrNameLst>
                                      </p:cBhvr>
                                      <p:to>
                                        <p:strVal val="visible"/>
                                      </p:to>
                                    </p:set>
                                    <p:anim calcmode="lin" valueType="num">
                                      <p:cBhvr>
                                        <p:cTn id="16" dur="500" fill="hold"/>
                                        <p:tgtEl>
                                          <p:spTgt spid="49154">
                                            <p:txEl>
                                              <p:pRg st="2" end="2"/>
                                            </p:txEl>
                                          </p:spTgt>
                                        </p:tgtEl>
                                        <p:attrNameLst>
                                          <p:attrName>ppt_w</p:attrName>
                                        </p:attrNameLst>
                                      </p:cBhvr>
                                      <p:tavLst>
                                        <p:tav tm="0">
                                          <p:val>
                                            <p:fltVal val="0"/>
                                          </p:val>
                                        </p:tav>
                                        <p:tav tm="100000">
                                          <p:val>
                                            <p:strVal val="#ppt_w"/>
                                          </p:val>
                                        </p:tav>
                                      </p:tavLst>
                                    </p:anim>
                                    <p:anim calcmode="lin" valueType="num">
                                      <p:cBhvr>
                                        <p:cTn id="17" dur="500" fill="hold"/>
                                        <p:tgtEl>
                                          <p:spTgt spid="49154">
                                            <p:txEl>
                                              <p:pRg st="2" end="2"/>
                                            </p:txEl>
                                          </p:spTgt>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112649"/>
                                        </p:tgtEl>
                                        <p:attrNameLst>
                                          <p:attrName>style.visibility</p:attrName>
                                        </p:attrNameLst>
                                      </p:cBhvr>
                                      <p:to>
                                        <p:strVal val="visible"/>
                                      </p:to>
                                    </p:set>
                                    <p:anim calcmode="lin" valueType="num">
                                      <p:cBhvr>
                                        <p:cTn id="21" dur="500" fill="hold"/>
                                        <p:tgtEl>
                                          <p:spTgt spid="112649"/>
                                        </p:tgtEl>
                                        <p:attrNameLst>
                                          <p:attrName>ppt_w</p:attrName>
                                        </p:attrNameLst>
                                      </p:cBhvr>
                                      <p:tavLst>
                                        <p:tav tm="0">
                                          <p:val>
                                            <p:fltVal val="0"/>
                                          </p:val>
                                        </p:tav>
                                        <p:tav tm="100000">
                                          <p:val>
                                            <p:strVal val="#ppt_w"/>
                                          </p:val>
                                        </p:tav>
                                      </p:tavLst>
                                    </p:anim>
                                    <p:anim calcmode="lin" valueType="num">
                                      <p:cBhvr>
                                        <p:cTn id="22" dur="500" fill="hold"/>
                                        <p:tgtEl>
                                          <p:spTgt spid="112649"/>
                                        </p:tgtEl>
                                        <p:attrNameLst>
                                          <p:attrName>ppt_h</p:attrName>
                                        </p:attrNameLst>
                                      </p:cBhvr>
                                      <p:tavLst>
                                        <p:tav tm="0">
                                          <p:val>
                                            <p:fltVal val="0"/>
                                          </p:val>
                                        </p:tav>
                                        <p:tav tm="100000">
                                          <p:val>
                                            <p:strVal val="#ppt_h"/>
                                          </p:val>
                                        </p:tav>
                                      </p:tavLst>
                                    </p:anim>
                                    <p:animEffect transition="in" filter="fade">
                                      <p:cBhvr>
                                        <p:cTn id="23" dur="500"/>
                                        <p:tgtEl>
                                          <p:spTgt spid="112649"/>
                                        </p:tgtEl>
                                      </p:cBhvr>
                                    </p:animEffect>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9155"/>
                                        </p:tgtEl>
                                        <p:attrNameLst>
                                          <p:attrName>style.visibility</p:attrName>
                                        </p:attrNameLst>
                                      </p:cBhvr>
                                      <p:to>
                                        <p:strVal val="visible"/>
                                      </p:to>
                                    </p:set>
                                    <p:anim calcmode="lin" valueType="num">
                                      <p:cBhvr>
                                        <p:cTn id="27" dur="500" fill="hold"/>
                                        <p:tgtEl>
                                          <p:spTgt spid="49155"/>
                                        </p:tgtEl>
                                        <p:attrNameLst>
                                          <p:attrName>ppt_w</p:attrName>
                                        </p:attrNameLst>
                                      </p:cBhvr>
                                      <p:tavLst>
                                        <p:tav tm="0">
                                          <p:val>
                                            <p:fltVal val="0"/>
                                          </p:val>
                                        </p:tav>
                                        <p:tav tm="100000">
                                          <p:val>
                                            <p:strVal val="#ppt_w"/>
                                          </p:val>
                                        </p:tav>
                                      </p:tavLst>
                                    </p:anim>
                                    <p:anim calcmode="lin" valueType="num">
                                      <p:cBhvr>
                                        <p:cTn id="28" dur="500" fill="hold"/>
                                        <p:tgtEl>
                                          <p:spTgt spid="49155"/>
                                        </p:tgtEl>
                                        <p:attrNameLst>
                                          <p:attrName>ppt_h</p:attrName>
                                        </p:attrNameLst>
                                      </p:cBhvr>
                                      <p:tavLst>
                                        <p:tav tm="0">
                                          <p:val>
                                            <p:fltVal val="0"/>
                                          </p:val>
                                        </p:tav>
                                        <p:tav tm="100000">
                                          <p:val>
                                            <p:strVal val="#ppt_h"/>
                                          </p:val>
                                        </p:tav>
                                      </p:tavLst>
                                    </p:anim>
                                    <p:animEffect transition="in" filter="fade">
                                      <p:cBhvr>
                                        <p:cTn id="29" dur="500"/>
                                        <p:tgtEl>
                                          <p:spTgt spid="49155"/>
                                        </p:tgtEl>
                                      </p:cBhvr>
                                    </p:animEffect>
                                  </p:childTnLst>
                                </p:cTn>
                              </p:par>
                            </p:childTnLst>
                          </p:cTn>
                        </p:par>
                        <p:par>
                          <p:cTn id="30" fill="hold">
                            <p:stCondLst>
                              <p:cond delay="2000"/>
                            </p:stCondLst>
                            <p:childTnLst>
                              <p:par>
                                <p:cTn id="31" presetID="16" presetClass="entr" presetSubtype="21"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par>
                          <p:cTn id="34" fill="hold">
                            <p:stCondLst>
                              <p:cond delay="2500"/>
                            </p:stCondLst>
                            <p:childTnLst>
                              <p:par>
                                <p:cTn id="35" presetID="16" presetClass="entr" presetSubtype="21"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uiExpand="1" build="p"/>
      <p:bldP spid="112649"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C976C202-56FA-4105-B62F-76FB93F053FB}"/>
              </a:ext>
            </a:extLst>
          </p:cNvPr>
          <p:cNvSpPr/>
          <p:nvPr/>
        </p:nvSpPr>
        <p:spPr>
          <a:xfrm>
            <a:off x="457200" y="457177"/>
            <a:ext cx="5069658"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3" name="Slide Number Placeholder 2">
            <a:extLst>
              <a:ext uri="{FF2B5EF4-FFF2-40B4-BE49-F238E27FC236}">
                <a16:creationId xmlns:a16="http://schemas.microsoft.com/office/drawing/2014/main" id="{E55B73DA-BF95-4E27-8D38-F54815BC2EA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4" name="Rectangle 3">
            <a:extLst>
              <a:ext uri="{FF2B5EF4-FFF2-40B4-BE49-F238E27FC236}">
                <a16:creationId xmlns:a16="http://schemas.microsoft.com/office/drawing/2014/main" id="{3B7605C5-43FA-4ECE-B446-463F5E7B52ED}"/>
              </a:ext>
            </a:extLst>
          </p:cNvPr>
          <p:cNvSpPr txBox="1">
            <a:spLocks noChangeArrowheads="1"/>
          </p:cNvSpPr>
          <p:nvPr/>
        </p:nvSpPr>
        <p:spPr>
          <a:xfrm>
            <a:off x="3668489" y="995290"/>
            <a:ext cx="4487280" cy="20046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chemeClr val="accent1"/>
              </a:buClr>
              <a:buSzPts val="1400"/>
              <a:buFont typeface="Raleway Light"/>
              <a:buNone/>
              <a:defRPr sz="14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514350" indent="-285750" algn="just">
              <a:lnSpc>
                <a:spcPct val="90000"/>
              </a:lnSpc>
              <a:buFont typeface="Arial" panose="020B0604020202020204" pitchFamily="34" charset="0"/>
              <a:buChar char="•"/>
            </a:pPr>
            <a:r>
              <a:rPr lang="vi-VN" dirty="0"/>
              <a:t>Ngày 12-8-1945, Ủy ban lâm thời khu giải phóng hạ lệnh khởi nghĩa trong khu</a:t>
            </a:r>
            <a:endParaRPr lang="en-US" dirty="0"/>
          </a:p>
          <a:p>
            <a:pPr marL="514350" indent="-285750" algn="just">
              <a:lnSpc>
                <a:spcPct val="90000"/>
              </a:lnSpc>
              <a:buFont typeface="Arial" panose="020B0604020202020204" pitchFamily="34" charset="0"/>
              <a:buChar char="•"/>
            </a:pPr>
            <a:r>
              <a:rPr lang="vi-VN" dirty="0"/>
              <a:t>Ngày 13-8-1945, Trung ương Đảng và Tổng bộ Việt Minh thành lập Ủy ban Khởi nghĩa toàn quốc. 23 giờ cùng ngày, Ủy ba</a:t>
            </a:r>
            <a:r>
              <a:rPr lang="en-US" dirty="0"/>
              <a:t>n</a:t>
            </a:r>
            <a:r>
              <a:rPr lang="vi-VN" dirty="0"/>
              <a:t> Khởi nghĩa toàn quốc ban bố “Quân lệnh số 1”, phát đi lệnh tổng khởi nghĩa trong </a:t>
            </a:r>
            <a:r>
              <a:rPr lang="en-US" dirty="0" err="1"/>
              <a:t>cả</a:t>
            </a:r>
            <a:r>
              <a:rPr lang="en-US" dirty="0"/>
              <a:t> </a:t>
            </a:r>
            <a:r>
              <a:rPr lang="en-US" dirty="0" err="1"/>
              <a:t>nước</a:t>
            </a:r>
            <a:r>
              <a:rPr lang="vi-VN" dirty="0"/>
              <a:t>.</a:t>
            </a:r>
            <a:endParaRPr lang="en-US" dirty="0"/>
          </a:p>
          <a:p>
            <a:pPr marL="514350" indent="-285750" algn="just">
              <a:lnSpc>
                <a:spcPct val="90000"/>
              </a:lnSpc>
              <a:buFont typeface="Arial" panose="020B0604020202020204" pitchFamily="34" charset="0"/>
              <a:buChar char="•"/>
            </a:pPr>
            <a:endParaRPr lang="en-US" dirty="0"/>
          </a:p>
        </p:txBody>
      </p:sp>
      <p:sp>
        <p:nvSpPr>
          <p:cNvPr id="5" name="Rectangle 2" descr="Trịnh Hồng Hà 403A1BKHN">
            <a:extLst>
              <a:ext uri="{FF2B5EF4-FFF2-40B4-BE49-F238E27FC236}">
                <a16:creationId xmlns:a16="http://schemas.microsoft.com/office/drawing/2014/main" id="{4F7CBD03-7B30-4089-A256-9B28604CAFEB}"/>
              </a:ext>
            </a:extLst>
          </p:cNvPr>
          <p:cNvSpPr txBox="1">
            <a:spLocks noChangeArrowheads="1"/>
          </p:cNvSpPr>
          <p:nvPr/>
        </p:nvSpPr>
        <p:spPr>
          <a:xfrm>
            <a:off x="-151221" y="568724"/>
            <a:ext cx="6286500" cy="335756"/>
          </a:xfrm>
          <a:prstGeom prst="rect">
            <a:avLst/>
          </a:prstGeom>
        </p:spPr>
        <p:txBody>
          <a:bodyPr vert="horz" anchor="b" anchorCtr="0">
            <a:no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lgn="ctr">
              <a:lnSpc>
                <a:spcPct val="80000"/>
              </a:lnSpc>
            </a:pPr>
            <a:r>
              <a:rPr lang="en-US" sz="2000" b="1" dirty="0" err="1">
                <a:solidFill>
                  <a:schemeClr val="tx1">
                    <a:lumMod val="50000"/>
                  </a:schemeClr>
                </a:solidFill>
                <a:latin typeface="Raleway ExtraBold" pitchFamily="2" charset="0"/>
              </a:rPr>
              <a:t>Chủ</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trương</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phát</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động</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Tổng</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khởi</a:t>
            </a:r>
            <a:r>
              <a:rPr lang="en-US" sz="2000" b="1" dirty="0">
                <a:solidFill>
                  <a:schemeClr val="tx1">
                    <a:lumMod val="50000"/>
                  </a:schemeClr>
                </a:solidFill>
                <a:latin typeface="Raleway ExtraBold" pitchFamily="2" charset="0"/>
              </a:rPr>
              <a:t> </a:t>
            </a:r>
            <a:r>
              <a:rPr lang="en-US" sz="2000" b="1" dirty="0" err="1">
                <a:solidFill>
                  <a:schemeClr val="tx1">
                    <a:lumMod val="50000"/>
                  </a:schemeClr>
                </a:solidFill>
                <a:latin typeface="Raleway ExtraBold" pitchFamily="2" charset="0"/>
              </a:rPr>
              <a:t>nghĩa</a:t>
            </a:r>
            <a:endParaRPr lang="en-US" sz="2000" b="1" dirty="0">
              <a:solidFill>
                <a:schemeClr val="tx1">
                  <a:lumMod val="50000"/>
                </a:schemeClr>
              </a:solidFill>
              <a:latin typeface="Raleway ExtraBold" pitchFamily="2" charset="0"/>
            </a:endParaRPr>
          </a:p>
        </p:txBody>
      </p:sp>
      <p:sp>
        <p:nvSpPr>
          <p:cNvPr id="6" name="TextBox 5">
            <a:extLst>
              <a:ext uri="{FF2B5EF4-FFF2-40B4-BE49-F238E27FC236}">
                <a16:creationId xmlns:a16="http://schemas.microsoft.com/office/drawing/2014/main" id="{AA807395-CEE4-473C-B51D-722D717147E2}"/>
              </a:ext>
            </a:extLst>
          </p:cNvPr>
          <p:cNvSpPr txBox="1"/>
          <p:nvPr/>
        </p:nvSpPr>
        <p:spPr>
          <a:xfrm>
            <a:off x="1081021" y="2900324"/>
            <a:ext cx="2171700" cy="307777"/>
          </a:xfrm>
          <a:prstGeom prst="rect">
            <a:avLst/>
          </a:prstGeom>
          <a:noFill/>
        </p:spPr>
        <p:txBody>
          <a:bodyPr wrap="square" rtlCol="0">
            <a:spAutoFit/>
          </a:bodyPr>
          <a:lstStyle/>
          <a:p>
            <a:pPr algn="ctr"/>
            <a:r>
              <a:rPr lang="en-US" dirty="0" err="1"/>
              <a:t>Tân</a:t>
            </a:r>
            <a:r>
              <a:rPr lang="en-US" dirty="0"/>
              <a:t> </a:t>
            </a:r>
            <a:r>
              <a:rPr lang="en-US" dirty="0" err="1"/>
              <a:t>Trào</a:t>
            </a:r>
            <a:endParaRPr lang="en-US" dirty="0"/>
          </a:p>
        </p:txBody>
      </p:sp>
      <p:pic>
        <p:nvPicPr>
          <p:cNvPr id="7" name="Picture 6">
            <a:extLst>
              <a:ext uri="{FF2B5EF4-FFF2-40B4-BE49-F238E27FC236}">
                <a16:creationId xmlns:a16="http://schemas.microsoft.com/office/drawing/2014/main" id="{022EAF38-4EB0-4F7B-ACCD-592B71F2F0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961" y="2762518"/>
            <a:ext cx="2762518" cy="156674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6C24A55D-96D4-4697-9396-9DEDE83FBE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81" y="1125983"/>
            <a:ext cx="2874379" cy="17264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a:extLst>
              <a:ext uri="{FF2B5EF4-FFF2-40B4-BE49-F238E27FC236}">
                <a16:creationId xmlns:a16="http://schemas.microsoft.com/office/drawing/2014/main" id="{251E2546-56CA-4E7F-A10A-F9F537B630E1}"/>
              </a:ext>
            </a:extLst>
          </p:cNvPr>
          <p:cNvSpPr txBox="1"/>
          <p:nvPr/>
        </p:nvSpPr>
        <p:spPr>
          <a:xfrm>
            <a:off x="669003" y="3416257"/>
            <a:ext cx="4437470" cy="1061829"/>
          </a:xfrm>
          <a:prstGeom prst="rect">
            <a:avLst/>
          </a:prstGeom>
          <a:noFill/>
        </p:spPr>
        <p:txBody>
          <a:bodyPr wrap="square">
            <a:spAutoFit/>
          </a:bodyPr>
          <a:lstStyle/>
          <a:p>
            <a:pPr marL="285750" indent="-285750" algn="just">
              <a:lnSpc>
                <a:spcPct val="90000"/>
              </a:lnSpc>
              <a:buClr>
                <a:schemeClr val="accent1"/>
              </a:buClr>
              <a:buFont typeface="Arial" panose="020B0604020202020204" pitchFamily="34" charset="0"/>
              <a:buChar char="•"/>
            </a:pPr>
            <a:r>
              <a:rPr lang="vi-VN" dirty="0">
                <a:latin typeface="Raleway Light" pitchFamily="2" charset="0"/>
              </a:rPr>
              <a:t>Ngày 14 và 15-8-1945, Hội nghị toàn quốc của Đảng họp ở Tân Trào</a:t>
            </a:r>
            <a:endParaRPr lang="en-US" dirty="0">
              <a:latin typeface="Raleway Light" pitchFamily="2" charset="0"/>
            </a:endParaRPr>
          </a:p>
          <a:p>
            <a:pPr marL="285750" indent="-285750" algn="just">
              <a:lnSpc>
                <a:spcPct val="90000"/>
              </a:lnSpc>
              <a:buClr>
                <a:schemeClr val="accent1"/>
              </a:buClr>
              <a:buFont typeface="Arial" panose="020B0604020202020204" pitchFamily="34" charset="0"/>
              <a:buChar char="•"/>
            </a:pPr>
            <a:r>
              <a:rPr lang="en-US" dirty="0" err="1">
                <a:latin typeface="Raleway Light" pitchFamily="2" charset="0"/>
              </a:rPr>
              <a:t>Ngày</a:t>
            </a:r>
            <a:r>
              <a:rPr lang="en-US" dirty="0">
                <a:latin typeface="Raleway Light" pitchFamily="2" charset="0"/>
              </a:rPr>
              <a:t> 16/8/1945, </a:t>
            </a:r>
            <a:r>
              <a:rPr lang="en-US" dirty="0" err="1">
                <a:latin typeface="Raleway Light" pitchFamily="2" charset="0"/>
              </a:rPr>
              <a:t>Quốc</a:t>
            </a:r>
            <a:r>
              <a:rPr lang="en-US" dirty="0">
                <a:latin typeface="Raleway Light" pitchFamily="2" charset="0"/>
              </a:rPr>
              <a:t> </a:t>
            </a:r>
            <a:r>
              <a:rPr lang="en-US" dirty="0" err="1">
                <a:latin typeface="Raleway Light" pitchFamily="2" charset="0"/>
              </a:rPr>
              <a:t>dân</a:t>
            </a:r>
            <a:r>
              <a:rPr lang="en-US" dirty="0">
                <a:latin typeface="Raleway Light" pitchFamily="2" charset="0"/>
              </a:rPr>
              <a:t> </a:t>
            </a:r>
            <a:r>
              <a:rPr lang="en-US" dirty="0" err="1">
                <a:latin typeface="Raleway Light" pitchFamily="2" charset="0"/>
              </a:rPr>
              <a:t>Đại</a:t>
            </a:r>
            <a:r>
              <a:rPr lang="en-US" dirty="0">
                <a:latin typeface="Raleway Light" pitchFamily="2" charset="0"/>
              </a:rPr>
              <a:t> </a:t>
            </a:r>
            <a:r>
              <a:rPr lang="en-US" dirty="0" err="1">
                <a:latin typeface="Raleway Light" pitchFamily="2" charset="0"/>
              </a:rPr>
              <a:t>hội</a:t>
            </a:r>
            <a:r>
              <a:rPr lang="en-US" dirty="0">
                <a:latin typeface="Raleway Light" pitchFamily="2" charset="0"/>
              </a:rPr>
              <a:t> </a:t>
            </a:r>
            <a:r>
              <a:rPr lang="en-US" dirty="0" err="1">
                <a:latin typeface="Raleway Light" pitchFamily="2" charset="0"/>
              </a:rPr>
              <a:t>họp</a:t>
            </a:r>
            <a:r>
              <a:rPr lang="en-US" dirty="0">
                <a:latin typeface="Raleway Light" pitchFamily="2" charset="0"/>
              </a:rPr>
              <a:t> </a:t>
            </a:r>
            <a:r>
              <a:rPr lang="en-US" dirty="0" err="1">
                <a:latin typeface="Raleway Light" pitchFamily="2" charset="0"/>
              </a:rPr>
              <a:t>tại</a:t>
            </a:r>
            <a:r>
              <a:rPr lang="en-US" dirty="0">
                <a:latin typeface="Raleway Light" pitchFamily="2" charset="0"/>
              </a:rPr>
              <a:t> </a:t>
            </a:r>
            <a:r>
              <a:rPr lang="en-US" dirty="0" err="1">
                <a:latin typeface="Raleway Light" pitchFamily="2" charset="0"/>
              </a:rPr>
              <a:t>Tân</a:t>
            </a:r>
            <a:r>
              <a:rPr lang="en-US" dirty="0">
                <a:latin typeface="Raleway Light" pitchFamily="2" charset="0"/>
              </a:rPr>
              <a:t> </a:t>
            </a:r>
            <a:r>
              <a:rPr lang="en-US" dirty="0" err="1">
                <a:latin typeface="Raleway Light" pitchFamily="2" charset="0"/>
              </a:rPr>
              <a:t>Trào</a:t>
            </a:r>
            <a:r>
              <a:rPr lang="en-US" dirty="0">
                <a:latin typeface="Raleway Light" pitchFamily="2" charset="0"/>
              </a:rPr>
              <a:t> </a:t>
            </a:r>
            <a:r>
              <a:rPr lang="en-US" dirty="0" err="1">
                <a:latin typeface="Raleway Light" pitchFamily="2" charset="0"/>
              </a:rPr>
              <a:t>đã</a:t>
            </a:r>
            <a:r>
              <a:rPr lang="en-US" dirty="0">
                <a:latin typeface="Raleway Light" pitchFamily="2" charset="0"/>
              </a:rPr>
              <a:t> </a:t>
            </a:r>
            <a:r>
              <a:rPr lang="en-US" dirty="0" err="1">
                <a:latin typeface="Raleway Light" pitchFamily="2" charset="0"/>
              </a:rPr>
              <a:t>tán</a:t>
            </a:r>
            <a:r>
              <a:rPr lang="en-US" dirty="0">
                <a:latin typeface="Raleway Light" pitchFamily="2" charset="0"/>
              </a:rPr>
              <a:t> </a:t>
            </a:r>
            <a:r>
              <a:rPr lang="en-US" dirty="0" err="1">
                <a:latin typeface="Raleway Light" pitchFamily="2" charset="0"/>
              </a:rPr>
              <a:t>thành</a:t>
            </a:r>
            <a:r>
              <a:rPr lang="en-US" dirty="0">
                <a:latin typeface="Raleway Light" pitchFamily="2" charset="0"/>
              </a:rPr>
              <a:t> </a:t>
            </a:r>
            <a:r>
              <a:rPr lang="en-US" dirty="0" err="1">
                <a:latin typeface="Raleway Light" pitchFamily="2" charset="0"/>
              </a:rPr>
              <a:t>chủ</a:t>
            </a:r>
            <a:r>
              <a:rPr lang="en-US" dirty="0">
                <a:latin typeface="Raleway Light" pitchFamily="2" charset="0"/>
              </a:rPr>
              <a:t> </a:t>
            </a:r>
            <a:r>
              <a:rPr lang="en-US" dirty="0" err="1">
                <a:latin typeface="Raleway Light" pitchFamily="2" charset="0"/>
              </a:rPr>
              <a:t>trương</a:t>
            </a:r>
            <a:r>
              <a:rPr lang="en-US" dirty="0">
                <a:latin typeface="Raleway Light" pitchFamily="2" charset="0"/>
              </a:rPr>
              <a:t> </a:t>
            </a:r>
            <a:r>
              <a:rPr lang="en-US" dirty="0" err="1">
                <a:latin typeface="Raleway Light" pitchFamily="2" charset="0"/>
              </a:rPr>
              <a:t>Tổng</a:t>
            </a:r>
            <a:r>
              <a:rPr lang="en-US" dirty="0">
                <a:latin typeface="Raleway Light" pitchFamily="2" charset="0"/>
              </a:rPr>
              <a:t> </a:t>
            </a:r>
            <a:r>
              <a:rPr lang="en-US" dirty="0" err="1">
                <a:latin typeface="Raleway Light" pitchFamily="2" charset="0"/>
              </a:rPr>
              <a:t>Khởi</a:t>
            </a:r>
            <a:r>
              <a:rPr lang="en-US" dirty="0">
                <a:latin typeface="Raleway Light" pitchFamily="2" charset="0"/>
              </a:rPr>
              <a:t> </a:t>
            </a:r>
            <a:r>
              <a:rPr lang="en-US" dirty="0" err="1">
                <a:latin typeface="Raleway Light" pitchFamily="2" charset="0"/>
              </a:rPr>
              <a:t>nghĩa</a:t>
            </a:r>
            <a:r>
              <a:rPr lang="en-US" dirty="0">
                <a:latin typeface="Raleway Light" pitchFamily="2" charset="0"/>
              </a:rPr>
              <a:t> </a:t>
            </a:r>
            <a:r>
              <a:rPr lang="en-US" dirty="0" err="1">
                <a:latin typeface="Raleway Light" pitchFamily="2" charset="0"/>
              </a:rPr>
              <a:t>của</a:t>
            </a:r>
            <a:r>
              <a:rPr lang="en-US" dirty="0">
                <a:latin typeface="Raleway Light" pitchFamily="2" charset="0"/>
              </a:rPr>
              <a:t> </a:t>
            </a:r>
            <a:r>
              <a:rPr lang="en-US" dirty="0" err="1">
                <a:latin typeface="Raleway Light" pitchFamily="2" charset="0"/>
              </a:rPr>
              <a:t>Đảng</a:t>
            </a:r>
            <a:r>
              <a:rPr lang="en-US" dirty="0">
                <a:latin typeface="Raleway Light" pitchFamily="2" charset="0"/>
              </a:rPr>
              <a:t>.</a:t>
            </a:r>
          </a:p>
        </p:txBody>
      </p:sp>
      <p:sp>
        <p:nvSpPr>
          <p:cNvPr id="13" name="Rectangle 12">
            <a:extLst>
              <a:ext uri="{FF2B5EF4-FFF2-40B4-BE49-F238E27FC236}">
                <a16:creationId xmlns:a16="http://schemas.microsoft.com/office/drawing/2014/main" id="{C41D270C-2BAE-4E16-9FDB-510C859517A6}"/>
              </a:ext>
            </a:extLst>
          </p:cNvPr>
          <p:cNvSpPr/>
          <p:nvPr/>
        </p:nvSpPr>
        <p:spPr>
          <a:xfrm>
            <a:off x="6135279" y="4324197"/>
            <a:ext cx="1617751" cy="307777"/>
          </a:xfrm>
          <a:prstGeom prst="rect">
            <a:avLst/>
          </a:prstGeom>
        </p:spPr>
        <p:txBody>
          <a:bodyPr wrap="none">
            <a:spAutoFit/>
          </a:bodyPr>
          <a:lstStyle/>
          <a:p>
            <a:r>
              <a:rPr lang="en-US" dirty="0" err="1"/>
              <a:t>Quốc</a:t>
            </a:r>
            <a:r>
              <a:rPr lang="en-US" dirty="0"/>
              <a:t> </a:t>
            </a:r>
            <a:r>
              <a:rPr lang="en-US" dirty="0" err="1"/>
              <a:t>dân</a:t>
            </a:r>
            <a:r>
              <a:rPr lang="en-US" dirty="0"/>
              <a:t> </a:t>
            </a:r>
            <a:r>
              <a:rPr lang="en-US" dirty="0" err="1"/>
              <a:t>Đại</a:t>
            </a:r>
            <a:r>
              <a:rPr lang="en-US" dirty="0"/>
              <a:t> </a:t>
            </a:r>
            <a:r>
              <a:rPr lang="en-US" dirty="0" err="1"/>
              <a:t>hội</a:t>
            </a:r>
            <a:r>
              <a:rPr lang="en-US" dirty="0"/>
              <a:t> </a:t>
            </a:r>
          </a:p>
        </p:txBody>
      </p:sp>
    </p:spTree>
    <p:extLst>
      <p:ext uri="{BB962C8B-B14F-4D97-AF65-F5344CB8AC3E}">
        <p14:creationId xmlns:p14="http://schemas.microsoft.com/office/powerpoint/2010/main" val="62247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16" presetClass="entr" presetSubtype="21"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barn(inVertical)">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87BACD-D7B6-4983-B641-900BED5CB5C0}"/>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2957B1A-7B3F-4F7E-B199-C90D41A113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graphicFrame>
        <p:nvGraphicFramePr>
          <p:cNvPr id="4" name="Table 3">
            <a:extLst>
              <a:ext uri="{FF2B5EF4-FFF2-40B4-BE49-F238E27FC236}">
                <a16:creationId xmlns:a16="http://schemas.microsoft.com/office/drawing/2014/main" id="{792B6E87-FB50-4F78-BDB0-52E530BEABE9}"/>
              </a:ext>
            </a:extLst>
          </p:cNvPr>
          <p:cNvGraphicFramePr>
            <a:graphicFrameLocks noGrp="1"/>
          </p:cNvGraphicFramePr>
          <p:nvPr>
            <p:extLst>
              <p:ext uri="{D42A27DB-BD31-4B8C-83A1-F6EECF244321}">
                <p14:modId xmlns:p14="http://schemas.microsoft.com/office/powerpoint/2010/main" val="3373417470"/>
              </p:ext>
            </p:extLst>
          </p:nvPr>
        </p:nvGraphicFramePr>
        <p:xfrm>
          <a:off x="1048002" y="516654"/>
          <a:ext cx="7443664" cy="4256876"/>
        </p:xfrm>
        <a:graphic>
          <a:graphicData uri="http://schemas.openxmlformats.org/drawingml/2006/table">
            <a:tbl>
              <a:tblPr/>
              <a:tblGrid>
                <a:gridCol w="1131925">
                  <a:extLst>
                    <a:ext uri="{9D8B030D-6E8A-4147-A177-3AD203B41FA5}">
                      <a16:colId xmlns:a16="http://schemas.microsoft.com/office/drawing/2014/main" val="662371981"/>
                    </a:ext>
                  </a:extLst>
                </a:gridCol>
                <a:gridCol w="6311739">
                  <a:extLst>
                    <a:ext uri="{9D8B030D-6E8A-4147-A177-3AD203B41FA5}">
                      <a16:colId xmlns:a16="http://schemas.microsoft.com/office/drawing/2014/main" val="2167367198"/>
                    </a:ext>
                  </a:extLst>
                </a:gridCol>
              </a:tblGrid>
              <a:tr h="492347">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dirty="0">
                          <a:ln>
                            <a:noFill/>
                          </a:ln>
                          <a:solidFill>
                            <a:schemeClr val="tx1">
                              <a:lumMod val="50000"/>
                            </a:schemeClr>
                          </a:solidFill>
                          <a:effectLst/>
                          <a:latin typeface="Times New Roman" pitchFamily="18" charset="0"/>
                          <a:cs typeface="Times New Roman" pitchFamily="18" charset="0"/>
                        </a:rPr>
                        <a:t>Thời gian</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dirty="0">
                          <a:ln>
                            <a:noFill/>
                          </a:ln>
                          <a:solidFill>
                            <a:schemeClr val="tx1">
                              <a:lumMod val="50000"/>
                            </a:schemeClr>
                          </a:solidFill>
                          <a:effectLst/>
                          <a:latin typeface="Times New Roman" pitchFamily="18" charset="0"/>
                          <a:cs typeface="Times New Roman" pitchFamily="18" charset="0"/>
                        </a:rPr>
                        <a:t>Sự kiện tiêu biểu</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747605406"/>
                  </a:ext>
                </a:extLst>
              </a:tr>
              <a:tr h="307395">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14/8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Ở nhiều địa phương đã ph</a:t>
                      </a:r>
                      <a:r>
                        <a:rPr kumimoji="0" lang="nl-NL" sz="1700" b="0" i="0" u="none" strike="noStrike" cap="none" normalizeH="0" baseline="0">
                          <a:ln>
                            <a:noFill/>
                          </a:ln>
                          <a:solidFill>
                            <a:schemeClr val="tx1">
                              <a:lumMod val="50000"/>
                            </a:schemeClr>
                          </a:solidFill>
                          <a:effectLst/>
                          <a:latin typeface="Arial"/>
                          <a:cs typeface="Times New Roman" pitchFamily="18" charset="0"/>
                        </a:rPr>
                        <a:t>á</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t động nhân dân nổi dậy khởi nghĩa</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802681646"/>
                  </a:ext>
                </a:extLst>
              </a:tr>
              <a:tr h="305504">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16/8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Đội quân giải ph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ó</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ng đầu tiên đã về giải ph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ó</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ng Th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á</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i Nguyên</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178350548"/>
                  </a:ext>
                </a:extLst>
              </a:tr>
              <a:tr h="719535">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18/8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Bốn tỉnh gi</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í</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 sớm nhất: Bắc Giang, Hải Dương, Phúc Yên, Thái Bình, Thanh Hóa, 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 Tĩnh, Quảng Nam, Khánh hòa</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61531478"/>
                  </a:ext>
                </a:extLst>
              </a:tr>
              <a:tr h="567261">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19/8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 Nội gi</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í</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 cổ vũ to lớn đối với cuộc Tổng khởi nghĩa trong cả nước. </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515794156"/>
                  </a:ext>
                </a:extLst>
              </a:tr>
              <a:tr h="305504">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23/8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Huế gi</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í</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3560437495"/>
                  </a:ext>
                </a:extLst>
              </a:tr>
              <a:tr h="305504">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25/8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S</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i Gòn gi</a:t>
                      </a:r>
                      <a:r>
                        <a:rPr kumimoji="0" lang="nl-NL" sz="1700" b="0" i="0" u="none" strike="noStrike" cap="none" normalizeH="0" baseline="0" dirty="0">
                          <a:ln>
                            <a:noFill/>
                          </a:ln>
                          <a:solidFill>
                            <a:schemeClr val="tx1">
                              <a:lumMod val="50000"/>
                            </a:schemeClr>
                          </a:solidFill>
                          <a:effectLst/>
                          <a:latin typeface="Arial"/>
                          <a:cs typeface="Times New Roman" pitchFamily="18" charset="0"/>
                        </a:rPr>
                        <a:t>à</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ch</a:t>
                      </a:r>
                      <a:r>
                        <a:rPr kumimoji="0" lang="nl-NL" sz="1700" b="0" i="0" u="none" strike="noStrike" cap="none" normalizeH="0" baseline="0" dirty="0">
                          <a:ln>
                            <a:noFill/>
                          </a:ln>
                          <a:solidFill>
                            <a:schemeClr val="tx1">
                              <a:lumMod val="50000"/>
                            </a:schemeClr>
                          </a:solidFill>
                          <a:effectLst/>
                          <a:latin typeface="Arial"/>
                          <a:cs typeface="Times New Roman" pitchFamily="18" charset="0"/>
                        </a:rPr>
                        <a:t>í</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nh quyền</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202423029"/>
                  </a:ext>
                </a:extLst>
              </a:tr>
              <a:tr h="567261">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a:ln>
                            <a:noFill/>
                          </a:ln>
                          <a:solidFill>
                            <a:schemeClr val="tx1">
                              <a:lumMod val="50000"/>
                            </a:schemeClr>
                          </a:solidFill>
                          <a:effectLst/>
                          <a:latin typeface="Times New Roman" pitchFamily="18" charset="0"/>
                          <a:cs typeface="Times New Roman" pitchFamily="18" charset="0"/>
                        </a:rPr>
                        <a:t>28/8</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Những địa phương cuối c</a:t>
                      </a:r>
                      <a:r>
                        <a:rPr kumimoji="0" lang="nl-NL" sz="1700" b="0" i="0" u="none" strike="noStrike" cap="none" normalizeH="0" baseline="0">
                          <a:ln>
                            <a:noFill/>
                          </a:ln>
                          <a:solidFill>
                            <a:schemeClr val="tx1">
                              <a:lumMod val="50000"/>
                            </a:schemeClr>
                          </a:solidFill>
                          <a:effectLst/>
                          <a:latin typeface="Arial"/>
                          <a:cs typeface="Times New Roman" pitchFamily="18" charset="0"/>
                        </a:rPr>
                        <a:t>ù</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ng gi</a:t>
                      </a:r>
                      <a:r>
                        <a:rPr kumimoji="0" lang="nl-NL" sz="1700" b="0" i="0" u="none" strike="noStrike" cap="none" normalizeH="0" baseline="0">
                          <a:ln>
                            <a:noFill/>
                          </a:ln>
                          <a:solidFill>
                            <a:schemeClr val="tx1">
                              <a:lumMod val="50000"/>
                            </a:schemeClr>
                          </a:solidFill>
                          <a:effectLst/>
                          <a:latin typeface="Arial"/>
                          <a:cs typeface="Times New Roman" pitchFamily="18" charset="0"/>
                        </a:rPr>
                        <a:t>à</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nh ch</a:t>
                      </a:r>
                      <a:r>
                        <a:rPr kumimoji="0" lang="nl-NL" sz="1700" b="0" i="0" u="none" strike="noStrike" cap="none" normalizeH="0" baseline="0">
                          <a:ln>
                            <a:noFill/>
                          </a:ln>
                          <a:solidFill>
                            <a:schemeClr val="tx1">
                              <a:lumMod val="50000"/>
                            </a:schemeClr>
                          </a:solidFill>
                          <a:effectLst/>
                          <a:latin typeface="Arial"/>
                          <a:cs typeface="Times New Roman" pitchFamily="18" charset="0"/>
                        </a:rPr>
                        <a:t>í</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nh quyền: Đồng Nai Thượng v</a:t>
                      </a:r>
                      <a:r>
                        <a:rPr kumimoji="0" lang="nl-NL" sz="1700" b="0" i="0" u="none" strike="noStrike" cap="none" normalizeH="0" baseline="0">
                          <a:ln>
                            <a:noFill/>
                          </a:ln>
                          <a:solidFill>
                            <a:schemeClr val="tx1">
                              <a:lumMod val="50000"/>
                            </a:schemeClr>
                          </a:solidFill>
                          <a:effectLst/>
                          <a:latin typeface="Arial"/>
                          <a:cs typeface="Times New Roman" pitchFamily="18" charset="0"/>
                        </a:rPr>
                        <a:t>à</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 H</a:t>
                      </a:r>
                      <a:r>
                        <a:rPr kumimoji="0" lang="nl-NL" sz="1700" b="0" i="0" u="none" strike="noStrike" cap="none" normalizeH="0" baseline="0">
                          <a:ln>
                            <a:noFill/>
                          </a:ln>
                          <a:solidFill>
                            <a:schemeClr val="tx1">
                              <a:lumMod val="50000"/>
                            </a:schemeClr>
                          </a:solidFill>
                          <a:effectLst/>
                          <a:latin typeface="Arial"/>
                          <a:cs typeface="Times New Roman" pitchFamily="18" charset="0"/>
                        </a:rPr>
                        <a:t>à</a:t>
                      </a:r>
                      <a:r>
                        <a:rPr kumimoji="0" lang="nl-NL" sz="1700" b="0" i="0" u="none" strike="noStrike" cap="none" normalizeH="0" baseline="0">
                          <a:ln>
                            <a:noFill/>
                          </a:ln>
                          <a:solidFill>
                            <a:schemeClr val="tx1">
                              <a:lumMod val="50000"/>
                            </a:schemeClr>
                          </a:solidFill>
                          <a:effectLst/>
                          <a:latin typeface="Times New Roman" pitchFamily="18" charset="0"/>
                          <a:cs typeface="Times New Roman" pitchFamily="18" charset="0"/>
                        </a:rPr>
                        <a:t> Tiên</a:t>
                      </a:r>
                      <a:endParaRPr kumimoji="0" lang="nl-NL" sz="1700" b="0" i="0" u="none" strike="noStrike" cap="none" normalizeH="0" baseline="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853152130"/>
                  </a:ext>
                </a:extLst>
              </a:tr>
              <a:tr h="305504">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1" i="0" u="none" strike="noStrike" cap="none" normalizeH="0" baseline="0" dirty="0">
                          <a:ln>
                            <a:noFill/>
                          </a:ln>
                          <a:solidFill>
                            <a:schemeClr val="tx1">
                              <a:lumMod val="50000"/>
                            </a:schemeClr>
                          </a:solidFill>
                          <a:effectLst/>
                          <a:latin typeface="Times New Roman" pitchFamily="18" charset="0"/>
                          <a:cs typeface="Times New Roman" pitchFamily="18" charset="0"/>
                        </a:rPr>
                        <a:t>30/8</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anchor="ctr"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tc>
                  <a:txBody>
                    <a:bodyPr/>
                    <a:lstStyle/>
                    <a:p>
                      <a:pPr marL="342900" marR="0" lvl="0" indent="-342900" algn="ctr" defTabSz="914400" rtl="0" eaLnBrk="0" fontAlgn="base" latinLnBrk="0" hangingPunct="0">
                        <a:lnSpc>
                          <a:spcPct val="110000"/>
                        </a:lnSpc>
                        <a:spcBef>
                          <a:spcPct val="0"/>
                        </a:spcBef>
                        <a:spcAft>
                          <a:spcPct val="0"/>
                        </a:spcAft>
                        <a:buClr>
                          <a:schemeClr val="bg1"/>
                        </a:buClr>
                        <a:buSzTx/>
                        <a:buFont typeface="Wingdings" pitchFamily="2" charset="2"/>
                        <a:buNone/>
                        <a:tabLst/>
                      </a:pP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Vua Bảo Đại tho</a:t>
                      </a:r>
                      <a:r>
                        <a:rPr kumimoji="0" lang="nl-NL" sz="1700" b="0" i="0" u="none" strike="noStrike" cap="none" normalizeH="0" baseline="0" dirty="0">
                          <a:ln>
                            <a:noFill/>
                          </a:ln>
                          <a:solidFill>
                            <a:schemeClr val="tx1">
                              <a:lumMod val="50000"/>
                            </a:schemeClr>
                          </a:solidFill>
                          <a:effectLst/>
                          <a:latin typeface="Arial"/>
                          <a:cs typeface="Times New Roman" pitchFamily="18" charset="0"/>
                        </a:rPr>
                        <a:t>á</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i vị, trao ấn, kiếm cho c</a:t>
                      </a:r>
                      <a:r>
                        <a:rPr kumimoji="0" lang="nl-NL" sz="1700" b="0" i="0" u="none" strike="noStrike" cap="none" normalizeH="0" baseline="0" dirty="0">
                          <a:ln>
                            <a:noFill/>
                          </a:ln>
                          <a:solidFill>
                            <a:schemeClr val="tx1">
                              <a:lumMod val="50000"/>
                            </a:schemeClr>
                          </a:solidFill>
                          <a:effectLst/>
                          <a:latin typeface="Arial"/>
                          <a:cs typeface="Times New Roman" pitchFamily="18" charset="0"/>
                        </a:rPr>
                        <a:t>á</a:t>
                      </a:r>
                      <a:r>
                        <a:rPr kumimoji="0" lang="nl-NL" sz="1700" b="0" i="0" u="none" strike="noStrike" cap="none" normalizeH="0" baseline="0" dirty="0">
                          <a:ln>
                            <a:noFill/>
                          </a:ln>
                          <a:solidFill>
                            <a:schemeClr val="tx1">
                              <a:lumMod val="50000"/>
                            </a:schemeClr>
                          </a:solidFill>
                          <a:effectLst/>
                          <a:latin typeface="Times New Roman" pitchFamily="18" charset="0"/>
                          <a:cs typeface="Times New Roman" pitchFamily="18" charset="0"/>
                        </a:rPr>
                        <a:t>ch mạng</a:t>
                      </a:r>
                      <a:endParaRPr kumimoji="0" lang="nl-NL" sz="1700" b="0" i="0" u="none" strike="noStrike" cap="none" normalizeH="0" baseline="0" dirty="0">
                        <a:ln>
                          <a:noFill/>
                        </a:ln>
                        <a:solidFill>
                          <a:schemeClr val="tx1">
                            <a:lumMod val="50000"/>
                          </a:schemeClr>
                        </a:solidFill>
                        <a:effectLst/>
                        <a:latin typeface="Arial" charset="0"/>
                      </a:endParaRPr>
                    </a:p>
                  </a:txBody>
                  <a:tcPr marL="68580" marR="68580" marT="34293" marB="34293" horzOverflow="overflow">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lgn="ctr">
                      <a:solidFill>
                        <a:srgbClr val="000000"/>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2953070164"/>
                  </a:ext>
                </a:extLst>
              </a:tr>
            </a:tbl>
          </a:graphicData>
        </a:graphic>
      </p:graphicFrame>
    </p:spTree>
    <p:extLst>
      <p:ext uri="{BB962C8B-B14F-4D97-AF65-F5344CB8AC3E}">
        <p14:creationId xmlns:p14="http://schemas.microsoft.com/office/powerpoint/2010/main" val="188875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id="{ABCE1E05-A5E9-4F45-A5A8-76471327D7C6}"/>
              </a:ext>
            </a:extLst>
          </p:cNvPr>
          <p:cNvSpPr/>
          <p:nvPr/>
        </p:nvSpPr>
        <p:spPr>
          <a:xfrm>
            <a:off x="369517" y="585736"/>
            <a:ext cx="6632532"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Title 1">
            <a:extLst>
              <a:ext uri="{FF2B5EF4-FFF2-40B4-BE49-F238E27FC236}">
                <a16:creationId xmlns:a16="http://schemas.microsoft.com/office/drawing/2014/main" id="{34FADF9E-8D88-4298-B5E1-CB9A2962EE09}"/>
              </a:ext>
            </a:extLst>
          </p:cNvPr>
          <p:cNvSpPr>
            <a:spLocks noGrp="1"/>
          </p:cNvSpPr>
          <p:nvPr>
            <p:ph type="title"/>
          </p:nvPr>
        </p:nvSpPr>
        <p:spPr>
          <a:xfrm>
            <a:off x="494778" y="585736"/>
            <a:ext cx="6866100" cy="857400"/>
          </a:xfrm>
        </p:spPr>
        <p:txBody>
          <a:bodyPr/>
          <a:lstStyle/>
          <a:p>
            <a:r>
              <a:rPr lang="vi-VN" sz="2000" dirty="0"/>
              <a:t> Nước Việt Nam dân chủ cộng hòa được thành lập</a:t>
            </a:r>
            <a:endParaRPr lang="en-US" sz="2000" dirty="0"/>
          </a:p>
        </p:txBody>
      </p:sp>
      <p:sp>
        <p:nvSpPr>
          <p:cNvPr id="3" name="Slide Number Placeholder 2">
            <a:extLst>
              <a:ext uri="{FF2B5EF4-FFF2-40B4-BE49-F238E27FC236}">
                <a16:creationId xmlns:a16="http://schemas.microsoft.com/office/drawing/2014/main" id="{F6FCA240-00AA-44AC-9235-65868ED05D9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5" name="Rectangle 3">
            <a:extLst>
              <a:ext uri="{FF2B5EF4-FFF2-40B4-BE49-F238E27FC236}">
                <a16:creationId xmlns:a16="http://schemas.microsoft.com/office/drawing/2014/main" id="{6077F945-72D6-4D02-846F-85648D21BBC4}"/>
              </a:ext>
            </a:extLst>
          </p:cNvPr>
          <p:cNvSpPr>
            <a:spLocks noChangeArrowheads="1"/>
          </p:cNvSpPr>
          <p:nvPr/>
        </p:nvSpPr>
        <p:spPr bwMode="auto">
          <a:xfrm>
            <a:off x="1121080" y="1774750"/>
            <a:ext cx="6093912" cy="192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eaLnBrk="0" fontAlgn="base" hangingPunct="0">
              <a:spcBef>
                <a:spcPct val="0"/>
              </a:spcBef>
              <a:spcAft>
                <a:spcPct val="0"/>
              </a:spcAft>
              <a:defRPr/>
            </a:pPr>
            <a:endParaRPr lang="en-US" dirty="0"/>
          </a:p>
        </p:txBody>
      </p:sp>
      <p:sp>
        <p:nvSpPr>
          <p:cNvPr id="9" name="TextBox 8">
            <a:extLst>
              <a:ext uri="{FF2B5EF4-FFF2-40B4-BE49-F238E27FC236}">
                <a16:creationId xmlns:a16="http://schemas.microsoft.com/office/drawing/2014/main" id="{18F23BCE-313C-4C5D-B25F-198ABB6A2427}"/>
              </a:ext>
            </a:extLst>
          </p:cNvPr>
          <p:cNvSpPr txBox="1"/>
          <p:nvPr/>
        </p:nvSpPr>
        <p:spPr>
          <a:xfrm>
            <a:off x="754693" y="1706505"/>
            <a:ext cx="4531291" cy="2062103"/>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n-US" sz="1600" dirty="0">
                <a:latin typeface="Raleway Light" pitchFamily="2" charset="0"/>
              </a:rPr>
              <a:t>25/8/1945 </a:t>
            </a:r>
            <a:r>
              <a:rPr lang="en-US" sz="1600" dirty="0" err="1">
                <a:latin typeface="Raleway Light" pitchFamily="2" charset="0"/>
              </a:rPr>
              <a:t>Hồ</a:t>
            </a:r>
            <a:r>
              <a:rPr lang="en-US" sz="1600" dirty="0">
                <a:latin typeface="Raleway Light" pitchFamily="2" charset="0"/>
              </a:rPr>
              <a:t> </a:t>
            </a:r>
            <a:r>
              <a:rPr lang="en-US" sz="1600" dirty="0" err="1">
                <a:latin typeface="Raleway Light" pitchFamily="2" charset="0"/>
              </a:rPr>
              <a:t>Chí</a:t>
            </a:r>
            <a:r>
              <a:rPr lang="en-US" sz="1600" dirty="0">
                <a:latin typeface="Raleway Light" pitchFamily="2" charset="0"/>
              </a:rPr>
              <a:t> Minh </a:t>
            </a:r>
            <a:r>
              <a:rPr lang="en-US" sz="1600" dirty="0" err="1">
                <a:latin typeface="Raleway Light" pitchFamily="2" charset="0"/>
              </a:rPr>
              <a:t>cùng</a:t>
            </a:r>
            <a:r>
              <a:rPr lang="en-US" sz="1600" dirty="0">
                <a:latin typeface="Raleway Light" pitchFamily="2" charset="0"/>
              </a:rPr>
              <a:t> </a:t>
            </a:r>
            <a:r>
              <a:rPr lang="en-US" sz="1600" dirty="0" err="1">
                <a:latin typeface="Raleway Light" pitchFamily="2" charset="0"/>
              </a:rPr>
              <a:t>Trung</a:t>
            </a:r>
            <a:r>
              <a:rPr lang="en-US" sz="1600" dirty="0">
                <a:latin typeface="Raleway Light" pitchFamily="2" charset="0"/>
              </a:rPr>
              <a:t> </a:t>
            </a:r>
            <a:r>
              <a:rPr lang="en-US" sz="1600" dirty="0" err="1">
                <a:latin typeface="Raleway Light" pitchFamily="2" charset="0"/>
              </a:rPr>
              <a:t>ương</a:t>
            </a:r>
            <a:r>
              <a:rPr lang="en-US" sz="1600" dirty="0">
                <a:latin typeface="Raleway Light" pitchFamily="2" charset="0"/>
              </a:rPr>
              <a:t> </a:t>
            </a:r>
            <a:r>
              <a:rPr lang="en-US" sz="1600" dirty="0" err="1">
                <a:latin typeface="Raleway Light" pitchFamily="2" charset="0"/>
              </a:rPr>
              <a:t>Đảng</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Ủy</a:t>
            </a:r>
            <a:r>
              <a:rPr lang="en-US" sz="1600" dirty="0">
                <a:latin typeface="Raleway Light" pitchFamily="2" charset="0"/>
              </a:rPr>
              <a:t> ban </a:t>
            </a:r>
            <a:r>
              <a:rPr lang="en-US" sz="1600" dirty="0" err="1">
                <a:latin typeface="Raleway Light" pitchFamily="2" charset="0"/>
              </a:rPr>
              <a:t>Dân</a:t>
            </a:r>
            <a:r>
              <a:rPr lang="en-US" sz="1600" dirty="0">
                <a:latin typeface="Raleway Light" pitchFamily="2" charset="0"/>
              </a:rPr>
              <a:t> </a:t>
            </a:r>
            <a:r>
              <a:rPr lang="en-US" sz="1600" dirty="0" err="1">
                <a:latin typeface="Raleway Light" pitchFamily="2" charset="0"/>
              </a:rPr>
              <a:t>tộc</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phóng</a:t>
            </a:r>
            <a:r>
              <a:rPr lang="en-US" sz="1600" dirty="0">
                <a:latin typeface="Raleway Light" pitchFamily="2" charset="0"/>
              </a:rPr>
              <a:t> </a:t>
            </a:r>
            <a:r>
              <a:rPr lang="en-US" sz="1600" dirty="0" err="1">
                <a:latin typeface="Raleway Light" pitchFamily="2" charset="0"/>
              </a:rPr>
              <a:t>về</a:t>
            </a:r>
            <a:r>
              <a:rPr lang="en-US" sz="1600" dirty="0">
                <a:latin typeface="Raleway Light" pitchFamily="2" charset="0"/>
              </a:rPr>
              <a:t> </a:t>
            </a:r>
            <a:r>
              <a:rPr lang="en-US" sz="1600" dirty="0" err="1">
                <a:latin typeface="Raleway Light" pitchFamily="2" charset="0"/>
              </a:rPr>
              <a:t>đến</a:t>
            </a:r>
            <a:r>
              <a:rPr lang="en-US" sz="1600" dirty="0">
                <a:latin typeface="Raleway Light" pitchFamily="2" charset="0"/>
              </a:rPr>
              <a:t> </a:t>
            </a:r>
            <a:r>
              <a:rPr lang="en-US" sz="1600" dirty="0" err="1">
                <a:latin typeface="Raleway Light" pitchFamily="2" charset="0"/>
              </a:rPr>
              <a:t>Hà</a:t>
            </a:r>
            <a:r>
              <a:rPr lang="en-US" sz="1600" dirty="0">
                <a:latin typeface="Raleway Light" pitchFamily="2" charset="0"/>
              </a:rPr>
              <a:t> </a:t>
            </a:r>
            <a:r>
              <a:rPr lang="en-US" sz="1600" dirty="0" err="1">
                <a:latin typeface="Raleway Light" pitchFamily="2" charset="0"/>
              </a:rPr>
              <a:t>Nội</a:t>
            </a:r>
            <a:r>
              <a:rPr lang="en-US" sz="1600" dirty="0">
                <a:latin typeface="Raleway Light" pitchFamily="2" charset="0"/>
              </a:rPr>
              <a:t>.</a:t>
            </a:r>
          </a:p>
          <a:p>
            <a:pPr marL="285750" indent="-285750">
              <a:buClr>
                <a:schemeClr val="accent1"/>
              </a:buClr>
              <a:buFont typeface="Arial" panose="020B0604020202020204" pitchFamily="34" charset="0"/>
              <a:buChar char="•"/>
            </a:pPr>
            <a:r>
              <a:rPr lang="en-US" sz="1600" dirty="0">
                <a:latin typeface="Raleway Light" pitchFamily="2" charset="0"/>
              </a:rPr>
              <a:t>28/8/1945 </a:t>
            </a:r>
            <a:r>
              <a:rPr lang="en-US" sz="1600" dirty="0" err="1">
                <a:latin typeface="Raleway Light" pitchFamily="2" charset="0"/>
              </a:rPr>
              <a:t>Ủy</a:t>
            </a:r>
            <a:r>
              <a:rPr lang="en-US" sz="1600" dirty="0">
                <a:latin typeface="Raleway Light" pitchFamily="2" charset="0"/>
              </a:rPr>
              <a:t> ban </a:t>
            </a:r>
            <a:r>
              <a:rPr lang="en-US" sz="1600" dirty="0" err="1">
                <a:latin typeface="Raleway Light" pitchFamily="2" charset="0"/>
              </a:rPr>
              <a:t>Dân</a:t>
            </a:r>
            <a:r>
              <a:rPr lang="en-US" sz="1600" dirty="0">
                <a:latin typeface="Raleway Light" pitchFamily="2" charset="0"/>
              </a:rPr>
              <a:t> </a:t>
            </a:r>
            <a:r>
              <a:rPr lang="en-US" sz="1600" dirty="0" err="1">
                <a:latin typeface="Raleway Light" pitchFamily="2" charset="0"/>
              </a:rPr>
              <a:t>tộc</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phóng</a:t>
            </a:r>
            <a:r>
              <a:rPr lang="en-US" sz="1600" dirty="0">
                <a:latin typeface="Raleway Light" pitchFamily="2" charset="0"/>
              </a:rPr>
              <a:t> </a:t>
            </a:r>
            <a:r>
              <a:rPr lang="en-US" sz="1600" dirty="0" err="1">
                <a:latin typeface="Raleway Light" pitchFamily="2" charset="0"/>
              </a:rPr>
              <a:t>cải</a:t>
            </a:r>
            <a:r>
              <a:rPr lang="en-US" sz="1600" dirty="0">
                <a:latin typeface="Raleway Light" pitchFamily="2" charset="0"/>
              </a:rPr>
              <a:t> </a:t>
            </a:r>
            <a:r>
              <a:rPr lang="en-US" sz="1600" dirty="0" err="1">
                <a:latin typeface="Raleway Light" pitchFamily="2" charset="0"/>
              </a:rPr>
              <a:t>tổ</a:t>
            </a:r>
            <a:r>
              <a:rPr lang="en-US" sz="1600" dirty="0">
                <a:latin typeface="Raleway Light" pitchFamily="2" charset="0"/>
              </a:rPr>
              <a:t> </a:t>
            </a:r>
            <a:r>
              <a:rPr lang="en-US" sz="1600" dirty="0" err="1">
                <a:latin typeface="Raleway Light" pitchFamily="2" charset="0"/>
              </a:rPr>
              <a:t>thành</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phủ</a:t>
            </a:r>
            <a:r>
              <a:rPr lang="en-US" sz="1600" dirty="0">
                <a:latin typeface="Raleway Light" pitchFamily="2" charset="0"/>
              </a:rPr>
              <a:t> </a:t>
            </a:r>
            <a:r>
              <a:rPr lang="en-US" sz="1600" dirty="0" err="1">
                <a:latin typeface="Raleway Light" pitchFamily="2" charset="0"/>
              </a:rPr>
              <a:t>lâm</a:t>
            </a:r>
            <a:r>
              <a:rPr lang="en-US" sz="1600" dirty="0">
                <a:latin typeface="Raleway Light" pitchFamily="2" charset="0"/>
              </a:rPr>
              <a:t> </a:t>
            </a:r>
            <a:r>
              <a:rPr lang="en-US" sz="1600" dirty="0" err="1">
                <a:latin typeface="Raleway Light" pitchFamily="2" charset="0"/>
              </a:rPr>
              <a:t>thời</a:t>
            </a:r>
            <a:r>
              <a:rPr lang="en-US" sz="1600" dirty="0">
                <a:latin typeface="Raleway Light" pitchFamily="2" charset="0"/>
              </a:rPr>
              <a:t>.</a:t>
            </a:r>
          </a:p>
          <a:p>
            <a:pPr marL="285750" indent="-285750">
              <a:buClr>
                <a:schemeClr val="accent1"/>
              </a:buClr>
              <a:buFont typeface="Arial" panose="020B0604020202020204" pitchFamily="34" charset="0"/>
              <a:buChar char="•"/>
            </a:pPr>
            <a:r>
              <a:rPr lang="en-US" sz="1600" dirty="0">
                <a:latin typeface="Raleway Light" pitchFamily="2" charset="0"/>
              </a:rPr>
              <a:t>2/9/1945 </a:t>
            </a:r>
            <a:r>
              <a:rPr lang="en-US" sz="1600" dirty="0" err="1">
                <a:latin typeface="Raleway Light" pitchFamily="2" charset="0"/>
              </a:rPr>
              <a:t>tại</a:t>
            </a:r>
            <a:r>
              <a:rPr lang="en-US" sz="1600" dirty="0">
                <a:latin typeface="Raleway Light" pitchFamily="2" charset="0"/>
              </a:rPr>
              <a:t> </a:t>
            </a:r>
            <a:r>
              <a:rPr lang="en-US" sz="1600" dirty="0" err="1">
                <a:latin typeface="Raleway Light" pitchFamily="2" charset="0"/>
              </a:rPr>
              <a:t>quảng</a:t>
            </a:r>
            <a:r>
              <a:rPr lang="en-US" sz="1600" dirty="0">
                <a:latin typeface="Raleway Light" pitchFamily="2" charset="0"/>
              </a:rPr>
              <a:t> </a:t>
            </a:r>
            <a:r>
              <a:rPr lang="en-US" sz="1600" dirty="0" err="1">
                <a:latin typeface="Raleway Light" pitchFamily="2" charset="0"/>
              </a:rPr>
              <a:t>trường</a:t>
            </a:r>
            <a:r>
              <a:rPr lang="en-US" sz="1600" dirty="0">
                <a:latin typeface="Raleway Light" pitchFamily="2" charset="0"/>
              </a:rPr>
              <a:t> Ba </a:t>
            </a:r>
            <a:r>
              <a:rPr lang="en-US" sz="1600" dirty="0" err="1">
                <a:latin typeface="Raleway Light" pitchFamily="2" charset="0"/>
              </a:rPr>
              <a:t>Đình</a:t>
            </a:r>
            <a:r>
              <a:rPr lang="en-US" sz="1600" dirty="0">
                <a:latin typeface="Raleway Light" pitchFamily="2" charset="0"/>
              </a:rPr>
              <a:t> </a:t>
            </a:r>
            <a:r>
              <a:rPr lang="en-US" sz="1600" dirty="0" err="1">
                <a:latin typeface="Raleway Light" pitchFamily="2" charset="0"/>
              </a:rPr>
              <a:t>Chủ</a:t>
            </a:r>
            <a:r>
              <a:rPr lang="en-US" sz="1600" dirty="0">
                <a:latin typeface="Raleway Light" pitchFamily="2" charset="0"/>
              </a:rPr>
              <a:t> </a:t>
            </a:r>
            <a:r>
              <a:rPr lang="en-US" sz="1600" dirty="0" err="1">
                <a:latin typeface="Raleway Light" pitchFamily="2" charset="0"/>
              </a:rPr>
              <a:t>tịch</a:t>
            </a:r>
            <a:r>
              <a:rPr lang="en-US" sz="1600" dirty="0">
                <a:latin typeface="Raleway Light" pitchFamily="2" charset="0"/>
              </a:rPr>
              <a:t> </a:t>
            </a:r>
            <a:r>
              <a:rPr lang="en-US" sz="1600" dirty="0" err="1">
                <a:latin typeface="Raleway Light" pitchFamily="2" charset="0"/>
              </a:rPr>
              <a:t>Hồ</a:t>
            </a:r>
            <a:r>
              <a:rPr lang="en-US" sz="1600" dirty="0">
                <a:latin typeface="Raleway Light" pitchFamily="2" charset="0"/>
              </a:rPr>
              <a:t> </a:t>
            </a:r>
            <a:r>
              <a:rPr lang="en-US" sz="1600" dirty="0" err="1">
                <a:latin typeface="Raleway Light" pitchFamily="2" charset="0"/>
              </a:rPr>
              <a:t>Chí</a:t>
            </a:r>
            <a:r>
              <a:rPr lang="en-US" sz="1600" dirty="0">
                <a:latin typeface="Raleway Light" pitchFamily="2" charset="0"/>
              </a:rPr>
              <a:t> Minh </a:t>
            </a:r>
            <a:r>
              <a:rPr lang="en-US" sz="1600" dirty="0" err="1">
                <a:latin typeface="Raleway Light" pitchFamily="2" charset="0"/>
              </a:rPr>
              <a:t>đọc</a:t>
            </a:r>
            <a:r>
              <a:rPr lang="en-US" sz="1600" dirty="0">
                <a:latin typeface="Raleway Light" pitchFamily="2" charset="0"/>
              </a:rPr>
              <a:t> </a:t>
            </a:r>
            <a:r>
              <a:rPr lang="en-US" sz="1600" dirty="0" err="1">
                <a:latin typeface="Raleway Light" pitchFamily="2" charset="0"/>
              </a:rPr>
              <a:t>Tuyên</a:t>
            </a:r>
            <a:r>
              <a:rPr lang="en-US" sz="1600" dirty="0">
                <a:latin typeface="Raleway Light" pitchFamily="2" charset="0"/>
              </a:rPr>
              <a:t> </a:t>
            </a:r>
            <a:r>
              <a:rPr lang="en-US" sz="1600" dirty="0" err="1">
                <a:latin typeface="Raleway Light" pitchFamily="2" charset="0"/>
              </a:rPr>
              <a:t>ngôn</a:t>
            </a:r>
            <a:r>
              <a:rPr lang="en-US" sz="1600" dirty="0">
                <a:latin typeface="Raleway Light" pitchFamily="2" charset="0"/>
              </a:rPr>
              <a:t> </a:t>
            </a:r>
            <a:r>
              <a:rPr lang="en-US" sz="1600" dirty="0" err="1">
                <a:latin typeface="Raleway Light" pitchFamily="2" charset="0"/>
              </a:rPr>
              <a:t>Độc</a:t>
            </a:r>
            <a:r>
              <a:rPr lang="en-US" sz="1600" dirty="0">
                <a:latin typeface="Raleway Light" pitchFamily="2" charset="0"/>
              </a:rPr>
              <a:t> </a:t>
            </a:r>
            <a:r>
              <a:rPr lang="en-US" sz="1600" dirty="0" err="1">
                <a:latin typeface="Raleway Light" pitchFamily="2" charset="0"/>
              </a:rPr>
              <a:t>lập</a:t>
            </a:r>
            <a:r>
              <a:rPr lang="en-US" sz="1600" dirty="0">
                <a:latin typeface="Raleway Light" pitchFamily="2" charset="0"/>
              </a:rPr>
              <a:t> </a:t>
            </a:r>
            <a:r>
              <a:rPr lang="en-US" sz="1600" dirty="0" err="1">
                <a:latin typeface="Raleway Light" pitchFamily="2" charset="0"/>
              </a:rPr>
              <a:t>khai</a:t>
            </a:r>
            <a:r>
              <a:rPr lang="en-US" sz="1600" dirty="0">
                <a:latin typeface="Raleway Light" pitchFamily="2" charset="0"/>
              </a:rPr>
              <a:t> </a:t>
            </a:r>
            <a:r>
              <a:rPr lang="en-US" sz="1600" dirty="0" err="1">
                <a:latin typeface="Raleway Light" pitchFamily="2" charset="0"/>
              </a:rPr>
              <a:t>sinh</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Việt</a:t>
            </a:r>
            <a:r>
              <a:rPr lang="en-US" sz="1600" dirty="0">
                <a:latin typeface="Raleway Light" pitchFamily="2" charset="0"/>
              </a:rPr>
              <a:t> Nam </a:t>
            </a:r>
            <a:r>
              <a:rPr lang="en-US" sz="1600" dirty="0" err="1">
                <a:latin typeface="Raleway Light" pitchFamily="2" charset="0"/>
              </a:rPr>
              <a:t>Dân</a:t>
            </a:r>
            <a:r>
              <a:rPr lang="en-US" sz="1600" dirty="0">
                <a:latin typeface="Raleway Light" pitchFamily="2" charset="0"/>
              </a:rPr>
              <a:t> </a:t>
            </a:r>
            <a:r>
              <a:rPr lang="en-US" sz="1600" dirty="0" err="1">
                <a:latin typeface="Raleway Light" pitchFamily="2" charset="0"/>
              </a:rPr>
              <a:t>chủ</a:t>
            </a:r>
            <a:r>
              <a:rPr lang="en-US" sz="1600" dirty="0">
                <a:latin typeface="Raleway Light" pitchFamily="2" charset="0"/>
              </a:rPr>
              <a:t> </a:t>
            </a:r>
            <a:r>
              <a:rPr lang="en-US" sz="1600" dirty="0" err="1">
                <a:latin typeface="Raleway Light" pitchFamily="2" charset="0"/>
              </a:rPr>
              <a:t>Cộng</a:t>
            </a:r>
            <a:r>
              <a:rPr lang="en-US" sz="1600" dirty="0">
                <a:latin typeface="Raleway Light" pitchFamily="2" charset="0"/>
              </a:rPr>
              <a:t> </a:t>
            </a:r>
            <a:r>
              <a:rPr lang="en-US" sz="1600" dirty="0" err="1">
                <a:latin typeface="Raleway Light" pitchFamily="2" charset="0"/>
              </a:rPr>
              <a:t>hòa</a:t>
            </a:r>
            <a:endParaRPr lang="en-US" sz="1600" dirty="0">
              <a:latin typeface="Raleway Light" pitchFamily="2" charset="0"/>
            </a:endParaRPr>
          </a:p>
        </p:txBody>
      </p:sp>
      <p:pic>
        <p:nvPicPr>
          <p:cNvPr id="10" name="Picture 2">
            <a:extLst>
              <a:ext uri="{FF2B5EF4-FFF2-40B4-BE49-F238E27FC236}">
                <a16:creationId xmlns:a16="http://schemas.microsoft.com/office/drawing/2014/main" id="{B131097E-E1D3-4B47-84DA-BE21A05C0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635" y="1706505"/>
            <a:ext cx="2943616" cy="194967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DFC9DD52-FCD5-40A3-9409-3FFB5522DC59}"/>
              </a:ext>
            </a:extLst>
          </p:cNvPr>
          <p:cNvSpPr/>
          <p:nvPr/>
        </p:nvSpPr>
        <p:spPr>
          <a:xfrm>
            <a:off x="5864558" y="3797549"/>
            <a:ext cx="2274982" cy="523220"/>
          </a:xfrm>
          <a:prstGeom prst="rect">
            <a:avLst/>
          </a:prstGeom>
        </p:spPr>
        <p:txBody>
          <a:bodyPr wrap="none">
            <a:spAutoFit/>
          </a:bodyPr>
          <a:lstStyle/>
          <a:p>
            <a:pPr algn="ctr"/>
            <a:r>
              <a:rPr lang="en-US" dirty="0" err="1"/>
              <a:t>Chủ</a:t>
            </a:r>
            <a:r>
              <a:rPr lang="en-US" dirty="0"/>
              <a:t> </a:t>
            </a:r>
            <a:r>
              <a:rPr lang="en-US" dirty="0" err="1"/>
              <a:t>tịch</a:t>
            </a:r>
            <a:r>
              <a:rPr lang="en-US" dirty="0"/>
              <a:t> </a:t>
            </a:r>
            <a:r>
              <a:rPr lang="en-US" dirty="0" err="1"/>
              <a:t>Hồ</a:t>
            </a:r>
            <a:r>
              <a:rPr lang="en-US" dirty="0"/>
              <a:t> </a:t>
            </a:r>
            <a:r>
              <a:rPr lang="en-US" dirty="0" err="1"/>
              <a:t>Chí</a:t>
            </a:r>
            <a:r>
              <a:rPr lang="en-US" dirty="0"/>
              <a:t> Minh </a:t>
            </a:r>
            <a:r>
              <a:rPr lang="en-US" dirty="0" err="1"/>
              <a:t>đọc</a:t>
            </a:r>
            <a:r>
              <a:rPr lang="en-US" dirty="0"/>
              <a:t> </a:t>
            </a:r>
          </a:p>
          <a:p>
            <a:pPr algn="ctr"/>
            <a:r>
              <a:rPr lang="en-US" dirty="0" err="1"/>
              <a:t>tuyên</a:t>
            </a:r>
            <a:r>
              <a:rPr lang="en-US" dirty="0"/>
              <a:t> </a:t>
            </a:r>
            <a:r>
              <a:rPr lang="en-US" dirty="0" err="1"/>
              <a:t>ngôn</a:t>
            </a:r>
            <a:r>
              <a:rPr lang="en-US" dirty="0"/>
              <a:t> </a:t>
            </a:r>
            <a:r>
              <a:rPr lang="en-US" dirty="0" err="1"/>
              <a:t>độc</a:t>
            </a:r>
            <a:r>
              <a:rPr lang="en-US" dirty="0"/>
              <a:t> </a:t>
            </a:r>
            <a:r>
              <a:rPr lang="en-US" dirty="0" err="1"/>
              <a:t>lập</a:t>
            </a:r>
            <a:endParaRPr lang="en-US" dirty="0"/>
          </a:p>
        </p:txBody>
      </p:sp>
    </p:spTree>
    <p:extLst>
      <p:ext uri="{BB962C8B-B14F-4D97-AF65-F5344CB8AC3E}">
        <p14:creationId xmlns:p14="http://schemas.microsoft.com/office/powerpoint/2010/main" val="907357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ppt_w</p:attrName>
                                        </p:attrNameLst>
                                      </p:cBhvr>
                                      <p:tavLst>
                                        <p:tav tm="0" fmla="#ppt_w*sin(2.5*pi*$)">
                                          <p:val>
                                            <p:fltVal val="0"/>
                                          </p:val>
                                        </p:tav>
                                        <p:tav tm="100000">
                                          <p:val>
                                            <p:fltVal val="1"/>
                                          </p:val>
                                        </p:tav>
                                      </p:tavLst>
                                    </p:anim>
                                    <p:anim calcmode="lin" valueType="num">
                                      <p:cBhvr>
                                        <p:cTn id="9" dur="500" fill="hold"/>
                                        <p:tgtEl>
                                          <p:spTgt spid="5"/>
                                        </p:tgtEl>
                                        <p:attrNameLst>
                                          <p:attrName>ppt_h</p:attrName>
                                        </p:attrNameLst>
                                      </p:cBhvr>
                                      <p:tavLst>
                                        <p:tav tm="0">
                                          <p:val>
                                            <p:strVal val="#ppt_h"/>
                                          </p:val>
                                        </p:tav>
                                        <p:tav tm="100000">
                                          <p:val>
                                            <p:strVal val="#ppt_h"/>
                                          </p:val>
                                        </p:tav>
                                      </p:tavLst>
                                    </p:anim>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1979090"/>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lãnh đạo quá trình đấu tranh giải phóng dân tộc, giành chính quyền (1930-1945)</a:t>
            </a:r>
            <a:endParaRPr lang="en-US" sz="3200" dirty="0"/>
          </a:p>
        </p:txBody>
      </p:sp>
      <p:sp>
        <p:nvSpPr>
          <p:cNvPr id="93" name="Google Shape;93;p16"/>
          <p:cNvSpPr txBox="1">
            <a:spLocks noGrp="1"/>
          </p:cNvSpPr>
          <p:nvPr>
            <p:ph type="subTitle" idx="1"/>
          </p:nvPr>
        </p:nvSpPr>
        <p:spPr>
          <a:xfrm>
            <a:off x="823452" y="3309543"/>
            <a:ext cx="7772400" cy="784800"/>
          </a:xfrm>
          <a:prstGeom prst="rect">
            <a:avLst/>
          </a:prstGeom>
        </p:spPr>
        <p:txBody>
          <a:bodyPr spcFirstLastPara="1" wrap="square" lIns="91425" tIns="91425" rIns="91425" bIns="91425" anchor="t" anchorCtr="0">
            <a:noAutofit/>
          </a:bodyPr>
          <a:lstStyle/>
          <a:p>
            <a:pPr marL="0" indent="0" algn="just">
              <a:lnSpc>
                <a:spcPct val="107000"/>
              </a:lnSpc>
              <a:spcBef>
                <a:spcPts val="300"/>
              </a:spcBef>
              <a:spcAft>
                <a:spcPts val="300"/>
              </a:spcAft>
            </a:pPr>
            <a:r>
              <a:rPr lang="en-US" sz="2200" dirty="0"/>
              <a:t>1</a:t>
            </a:r>
            <a:r>
              <a:rPr lang="en-US" sz="2200" dirty="0" smtClean="0"/>
              <a:t>.2.4</a:t>
            </a:r>
            <a:r>
              <a:rPr lang="en-US" sz="2200" dirty="0"/>
              <a:t>.</a:t>
            </a:r>
            <a:r>
              <a:rPr lang="vi-VN" sz="2200" dirty="0"/>
              <a:t> </a:t>
            </a:r>
            <a:r>
              <a:rPr lang="en-US" sz="2200" dirty="0" err="1"/>
              <a:t>Tính</a:t>
            </a:r>
            <a:r>
              <a:rPr lang="en-US" sz="2200" dirty="0"/>
              <a:t> </a:t>
            </a:r>
            <a:r>
              <a:rPr lang="en-US" sz="2200" dirty="0" err="1"/>
              <a:t>chất</a:t>
            </a:r>
            <a:r>
              <a:rPr lang="en-US" sz="2200" dirty="0"/>
              <a:t>, ý </a:t>
            </a:r>
            <a:r>
              <a:rPr lang="en-US" sz="2200" dirty="0" err="1"/>
              <a:t>nghĩa</a:t>
            </a:r>
            <a:r>
              <a:rPr lang="en-US" sz="2200" dirty="0"/>
              <a:t> </a:t>
            </a:r>
            <a:r>
              <a:rPr lang="en-US" sz="2200" dirty="0" err="1"/>
              <a:t>và</a:t>
            </a:r>
            <a:r>
              <a:rPr lang="en-US" sz="2200" dirty="0"/>
              <a:t> </a:t>
            </a:r>
            <a:r>
              <a:rPr lang="en-US" sz="2200" dirty="0" err="1"/>
              <a:t>bài</a:t>
            </a:r>
            <a:r>
              <a:rPr lang="en-US" sz="2200" dirty="0"/>
              <a:t> </a:t>
            </a:r>
            <a:r>
              <a:rPr lang="en-US" sz="2200" dirty="0" err="1"/>
              <a:t>học</a:t>
            </a:r>
            <a:r>
              <a:rPr lang="en-US" sz="2200" dirty="0"/>
              <a:t> </a:t>
            </a:r>
            <a:r>
              <a:rPr lang="en-US" sz="2200" dirty="0" err="1"/>
              <a:t>kinh</a:t>
            </a:r>
            <a:r>
              <a:rPr lang="en-US" sz="2200" dirty="0"/>
              <a:t> </a:t>
            </a:r>
            <a:r>
              <a:rPr lang="en-US" sz="2200" dirty="0" err="1"/>
              <a:t>nghiệm</a:t>
            </a:r>
            <a:r>
              <a:rPr lang="en-US" sz="2200" dirty="0"/>
              <a:t> </a:t>
            </a:r>
            <a:r>
              <a:rPr lang="en-US" sz="2200" dirty="0" err="1"/>
              <a:t>của</a:t>
            </a:r>
            <a:r>
              <a:rPr lang="en-US" sz="2200" dirty="0"/>
              <a:t> </a:t>
            </a:r>
            <a:r>
              <a:rPr lang="en-US" sz="2200" dirty="0" err="1"/>
              <a:t>cách</a:t>
            </a:r>
            <a:r>
              <a:rPr lang="en-US" sz="2200" dirty="0"/>
              <a:t> </a:t>
            </a:r>
            <a:r>
              <a:rPr lang="en-US" sz="2200" dirty="0" err="1"/>
              <a:t>mạng</a:t>
            </a:r>
            <a:r>
              <a:rPr lang="en-US" sz="2200" dirty="0"/>
              <a:t> </a:t>
            </a:r>
            <a:r>
              <a:rPr lang="en-US" sz="2200" dirty="0" err="1"/>
              <a:t>tháng</a:t>
            </a:r>
            <a:r>
              <a:rPr lang="en-US" sz="2200" dirty="0"/>
              <a:t> 8 - 1945</a:t>
            </a:r>
          </a:p>
        </p:txBody>
      </p:sp>
      <p:sp>
        <p:nvSpPr>
          <p:cNvPr id="94" name="Google Shape;94;p16"/>
          <p:cNvSpPr txBox="1"/>
          <p:nvPr/>
        </p:nvSpPr>
        <p:spPr>
          <a:xfrm>
            <a:off x="599768" y="540774"/>
            <a:ext cx="1582993" cy="105205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1.2</a:t>
            </a:r>
            <a:endParaRPr sz="66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283385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68605" y="618763"/>
            <a:ext cx="4030444"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t>Instructions</a:t>
            </a:r>
            <a:endParaRPr sz="4200" dirty="0">
              <a:solidFill>
                <a:schemeClr val="accent1"/>
              </a:solidFill>
            </a:endParaRPr>
          </a:p>
        </p:txBody>
      </p:sp>
      <p:sp>
        <p:nvSpPr>
          <p:cNvPr id="72" name="Google Shape;72;p14"/>
          <p:cNvSpPr txBox="1">
            <a:spLocks noGrp="1"/>
          </p:cNvSpPr>
          <p:nvPr>
            <p:ph type="body" idx="2"/>
          </p:nvPr>
        </p:nvSpPr>
        <p:spPr>
          <a:xfrm>
            <a:off x="480561" y="3194037"/>
            <a:ext cx="7228432"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a:t>1</a:t>
            </a:r>
            <a:r>
              <a:rPr lang="en-US" sz="1600" dirty="0" smtClean="0"/>
              <a:t>.1</a:t>
            </a:r>
            <a:r>
              <a:rPr lang="en-US" sz="1600" dirty="0"/>
              <a:t>. </a:t>
            </a:r>
            <a:r>
              <a:rPr lang="vi-VN" sz="1600" dirty="0"/>
              <a:t>Đảng Cộng sản Việt Nam ra đời và Cương lĩnh chính trị đầu tiên của Đảng</a:t>
            </a:r>
            <a:endParaRPr lang="en-US" sz="1600" dirty="0"/>
          </a:p>
          <a:p>
            <a:pPr marL="0" lvl="0" indent="0" algn="l" rtl="0">
              <a:spcBef>
                <a:spcPts val="600"/>
              </a:spcBef>
              <a:spcAft>
                <a:spcPts val="0"/>
              </a:spcAft>
              <a:buNone/>
            </a:pPr>
            <a:r>
              <a:rPr lang="en-US" sz="1600" dirty="0" smtClean="0"/>
              <a:t>1.2</a:t>
            </a:r>
            <a:r>
              <a:rPr lang="en-US" sz="1600" dirty="0"/>
              <a:t>. </a:t>
            </a:r>
            <a:r>
              <a:rPr lang="vi-VN" sz="1600" dirty="0"/>
              <a:t>Đảng lãnh đạo quá trình đấu tranh giải phóng dân tộc, giành chính quyền (1930-1945)</a:t>
            </a:r>
            <a:endParaRPr lang="en-US" sz="1600" dirty="0"/>
          </a:p>
        </p:txBody>
      </p:sp>
      <p:sp>
        <p:nvSpPr>
          <p:cNvPr id="73" name="Google Shape;73;p14"/>
          <p:cNvSpPr txBox="1">
            <a:spLocks noGrp="1"/>
          </p:cNvSpPr>
          <p:nvPr>
            <p:ph type="body" idx="1"/>
          </p:nvPr>
        </p:nvSpPr>
        <p:spPr>
          <a:xfrm>
            <a:off x="480560" y="1347151"/>
            <a:ext cx="7980151"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vi-VN" sz="1600" dirty="0"/>
              <a:t>Cung cấp cho sinh viên những tri thức có tính hệ thống quá trình ra đời của Đảng Cộng sản Việt Nam (1920-1930), nội dung cơ bản, giá trị lịch sử của Cương lĩnh chính trị đầu tiên của Đảng và quá trình Đảng lãnh đạo cuộc đấu tranh giải phóng dân tộc, giành chính quyền (1930-1945).</a:t>
            </a:r>
            <a:endParaRPr sz="1600" dirty="0"/>
          </a:p>
        </p:txBody>
      </p:sp>
      <p:sp>
        <p:nvSpPr>
          <p:cNvPr id="75" name="Google Shape;75;p1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3" name="Google Shape;71;p14">
            <a:extLst>
              <a:ext uri="{FF2B5EF4-FFF2-40B4-BE49-F238E27FC236}">
                <a16:creationId xmlns:a16="http://schemas.microsoft.com/office/drawing/2014/main" id="{FE180EAB-5199-4D7B-BCFC-87D920DF5A3D}"/>
              </a:ext>
            </a:extLst>
          </p:cNvPr>
          <p:cNvSpPr txBox="1">
            <a:spLocks/>
          </p:cNvSpPr>
          <p:nvPr/>
        </p:nvSpPr>
        <p:spPr>
          <a:xfrm>
            <a:off x="868605" y="2557927"/>
            <a:ext cx="4030444"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4200" dirty="0">
                <a:solidFill>
                  <a:schemeClr val="tx1">
                    <a:lumMod val="50000"/>
                  </a:schemeClr>
                </a:solidFill>
              </a:rPr>
              <a:t>Outline</a:t>
            </a:r>
          </a:p>
        </p:txBody>
      </p:sp>
      <p:pic>
        <p:nvPicPr>
          <p:cNvPr id="14" name="Picture 13">
            <a:extLst>
              <a:ext uri="{FF2B5EF4-FFF2-40B4-BE49-F238E27FC236}">
                <a16:creationId xmlns:a16="http://schemas.microsoft.com/office/drawing/2014/main" id="{6E22A02C-29CF-4C40-B42C-348786E5E65D}"/>
              </a:ext>
            </a:extLst>
          </p:cNvPr>
          <p:cNvPicPr>
            <a:picLocks noChangeAspect="1"/>
          </p:cNvPicPr>
          <p:nvPr/>
        </p:nvPicPr>
        <p:blipFill>
          <a:blip r:embed="rId3"/>
          <a:stretch>
            <a:fillRect/>
          </a:stretch>
        </p:blipFill>
        <p:spPr>
          <a:xfrm>
            <a:off x="8051625" y="187704"/>
            <a:ext cx="679558" cy="59291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3">
            <a:extLst>
              <a:ext uri="{FF2B5EF4-FFF2-40B4-BE49-F238E27FC236}">
                <a16:creationId xmlns:a16="http://schemas.microsoft.com/office/drawing/2014/main" id="{4495B7BE-EEA7-4833-99C0-1AAE186BB16D}"/>
              </a:ext>
            </a:extLst>
          </p:cNvPr>
          <p:cNvSpPr/>
          <p:nvPr/>
        </p:nvSpPr>
        <p:spPr>
          <a:xfrm>
            <a:off x="5139694" y="1124414"/>
            <a:ext cx="3182657" cy="3305136"/>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3397" t="-14768" r="-38790"/>
            </a:stretch>
          </a:blipFill>
        </p:spPr>
        <p:txBody>
          <a:bodyPr/>
          <a:lstStyle/>
          <a:p>
            <a:endParaRPr lang="en-US" dirty="0"/>
          </a:p>
        </p:txBody>
      </p:sp>
      <p:grpSp>
        <p:nvGrpSpPr>
          <p:cNvPr id="4" name="Group 4"/>
          <p:cNvGrpSpPr/>
          <p:nvPr/>
        </p:nvGrpSpPr>
        <p:grpSpPr>
          <a:xfrm>
            <a:off x="521074" y="1696276"/>
            <a:ext cx="2813135"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747542" y="2246567"/>
            <a:ext cx="3920491" cy="233679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4464" y="-2251982"/>
              <a:ext cx="6540965" cy="2468027"/>
            </a:xfrm>
            <a:prstGeom prst="rect">
              <a:avLst/>
            </a:prstGeom>
          </p:spPr>
          <p:txBody>
            <a:bodyPr wrap="square" lIns="0" tIns="0" rIns="0" bIns="0" rtlCol="0" anchor="t">
              <a:spAutoFit/>
            </a:bodyPr>
            <a:lstStyle/>
            <a:p>
              <a:pPr marL="0" marR="0" indent="457200" algn="just">
                <a:lnSpc>
                  <a:spcPct val="107000"/>
                </a:lnSpc>
                <a:spcBef>
                  <a:spcPts val="300"/>
                </a:spcBef>
                <a:spcAft>
                  <a:spcPts val="300"/>
                </a:spcAft>
                <a:tabLst>
                  <a:tab pos="3960495" algn="l"/>
                </a:tabLst>
              </a:pPr>
              <a:r>
                <a:rPr lang="vi-VN" dirty="0">
                  <a:latin typeface="Raleway Light" pitchFamily="2" charset="0"/>
                </a:rPr>
                <a:t>Cách mạng tháng Tám năm 1945 là “một cuộc cách mạng giải phóng dân tộc mang tính chất dân chủ mới. Nó là một bộ phận khăng khít của cách mạng dân tộc dân chủ nhân dân Việt Nam”</a:t>
              </a:r>
              <a:endParaRPr lang="en-US" dirty="0">
                <a:latin typeface="Raleway Light" pitchFamily="2" charset="0"/>
              </a:endParaRPr>
            </a:p>
            <a:p>
              <a:pPr marL="0" marR="0" indent="457200" algn="just">
                <a:lnSpc>
                  <a:spcPct val="107000"/>
                </a:lnSpc>
                <a:spcBef>
                  <a:spcPts val="300"/>
                </a:spcBef>
                <a:spcAft>
                  <a:spcPts val="300"/>
                </a:spcAft>
                <a:tabLst>
                  <a:tab pos="3960495" algn="l"/>
                </a:tabLst>
              </a:pPr>
              <a:r>
                <a:rPr lang="vi-VN" dirty="0">
                  <a:latin typeface="Raleway Light" pitchFamily="2" charset="0"/>
                </a:rPr>
                <a:t>Cách mạng tháng Tám là một cuộc cách mạng giải phóng dân tộc </a:t>
              </a:r>
              <a:r>
                <a:rPr lang="en-US" dirty="0" err="1">
                  <a:latin typeface="Raleway Light" pitchFamily="2" charset="0"/>
                </a:rPr>
                <a:t>mang</a:t>
              </a:r>
              <a:r>
                <a:rPr lang="en-US" dirty="0">
                  <a:latin typeface="Raleway Light" pitchFamily="2" charset="0"/>
                </a:rPr>
                <a:t> </a:t>
              </a:r>
              <a:r>
                <a:rPr lang="en-US" dirty="0" err="1">
                  <a:latin typeface="Raleway Light" pitchFamily="2" charset="0"/>
                </a:rPr>
                <a:t>tính</a:t>
              </a:r>
              <a:r>
                <a:rPr lang="en-US" dirty="0">
                  <a:latin typeface="Raleway Light" pitchFamily="2" charset="0"/>
                </a:rPr>
                <a:t> </a:t>
              </a:r>
              <a:r>
                <a:rPr lang="en-US" dirty="0" err="1">
                  <a:latin typeface="Raleway Light" pitchFamily="2" charset="0"/>
                </a:rPr>
                <a:t>chất</a:t>
              </a:r>
              <a:r>
                <a:rPr lang="en-US" dirty="0">
                  <a:latin typeface="Raleway Light" pitchFamily="2" charset="0"/>
                </a:rPr>
                <a:t> </a:t>
              </a:r>
              <a:r>
                <a:rPr lang="en-US" dirty="0" err="1">
                  <a:latin typeface="Raleway Light" pitchFamily="2" charset="0"/>
                </a:rPr>
                <a:t>dân</a:t>
              </a:r>
              <a:r>
                <a:rPr lang="en-US" dirty="0">
                  <a:latin typeface="Raleway Light" pitchFamily="2" charset="0"/>
                </a:rPr>
                <a:t> </a:t>
              </a:r>
              <a:r>
                <a:rPr lang="en-US" dirty="0" err="1">
                  <a:latin typeface="Raleway Light" pitchFamily="2" charset="0"/>
                </a:rPr>
                <a:t>chủ</a:t>
              </a:r>
              <a:r>
                <a:rPr lang="en-US" dirty="0">
                  <a:latin typeface="Raleway Light" pitchFamily="2" charset="0"/>
                </a:rPr>
                <a:t> </a:t>
              </a:r>
              <a:r>
                <a:rPr lang="en-US" dirty="0" err="1">
                  <a:latin typeface="Raleway Light" pitchFamily="2" charset="0"/>
                </a:rPr>
                <a:t>mới</a:t>
              </a:r>
              <a:endParaRPr lang="en-US"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3711853" y="1008387"/>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732327" y="4106336"/>
            <a:ext cx="1629303" cy="646429"/>
          </a:xfrm>
          <a:prstGeom prst="rect">
            <a:avLst/>
          </a:prstGeom>
        </p:spPr>
      </p:pic>
      <p:sp>
        <p:nvSpPr>
          <p:cNvPr id="14" name="TextBox 14"/>
          <p:cNvSpPr txBox="1"/>
          <p:nvPr/>
        </p:nvSpPr>
        <p:spPr>
          <a:xfrm>
            <a:off x="844288" y="1455076"/>
            <a:ext cx="2483198" cy="553678"/>
          </a:xfrm>
          <a:prstGeom prst="rect">
            <a:avLst/>
          </a:prstGeom>
        </p:spPr>
        <p:txBody>
          <a:bodyPr lIns="0" tIns="0" rIns="0" bIns="0" rtlCol="0" anchor="t">
            <a:spAutoFit/>
          </a:bodyPr>
          <a:lstStyle/>
          <a:p>
            <a:pPr>
              <a:lnSpc>
                <a:spcPts val="4755"/>
              </a:lnSpc>
            </a:pPr>
            <a:r>
              <a:rPr lang="en-US" sz="3000" dirty="0" err="1">
                <a:latin typeface="Raleway ExtraBold" pitchFamily="2" charset="0"/>
              </a:rPr>
              <a:t>Tính</a:t>
            </a:r>
            <a:r>
              <a:rPr lang="en-US" sz="3000" dirty="0">
                <a:latin typeface="Raleway ExtraBold" pitchFamily="2" charset="0"/>
              </a:rPr>
              <a:t> </a:t>
            </a:r>
            <a:r>
              <a:rPr lang="en-US" sz="3000" dirty="0" err="1">
                <a:latin typeface="Raleway ExtraBold" pitchFamily="2" charset="0"/>
              </a:rPr>
              <a:t>chất</a:t>
            </a:r>
            <a:endParaRPr lang="en-US" sz="3000" dirty="0">
              <a:latin typeface="Raleway ExtraBold" pitchFamily="2" charset="0"/>
            </a:endParaRPr>
          </a:p>
        </p:txBody>
      </p:sp>
      <p:sp>
        <p:nvSpPr>
          <p:cNvPr id="15" name="TextBox 15"/>
          <p:cNvSpPr txBox="1"/>
          <p:nvPr/>
        </p:nvSpPr>
        <p:spPr>
          <a:xfrm>
            <a:off x="615017" y="550519"/>
            <a:ext cx="2497736" cy="897682"/>
          </a:xfrm>
          <a:prstGeom prst="rect">
            <a:avLst/>
          </a:prstGeom>
        </p:spPr>
        <p:txBody>
          <a:bodyPr lIns="0" tIns="0" rIns="0" bIns="0" rtlCol="0" anchor="t">
            <a:spAutoFit/>
          </a:bodyPr>
          <a:lstStyle/>
          <a:p>
            <a:pPr>
              <a:lnSpc>
                <a:spcPts val="6985"/>
              </a:lnSpc>
            </a:pPr>
            <a:r>
              <a:rPr lang="en-US" sz="6350" dirty="0" err="1">
                <a:latin typeface="Forte" panose="03060902040502070203" pitchFamily="66" charset="0"/>
              </a:rPr>
              <a:t>Về</a:t>
            </a:r>
            <a:r>
              <a:rPr lang="en-US" sz="6350" dirty="0">
                <a:latin typeface="Forte" panose="03060902040502070203" pitchFamily="66" charset="0"/>
              </a:rPr>
              <a:t> </a:t>
            </a:r>
          </a:p>
        </p:txBody>
      </p:sp>
    </p:spTree>
    <p:extLst>
      <p:ext uri="{BB962C8B-B14F-4D97-AF65-F5344CB8AC3E}">
        <p14:creationId xmlns:p14="http://schemas.microsoft.com/office/powerpoint/2010/main" val="1161257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11">
            <a:extLst>
              <a:ext uri="{FF2B5EF4-FFF2-40B4-BE49-F238E27FC236}">
                <a16:creationId xmlns:a16="http://schemas.microsoft.com/office/drawing/2014/main" id="{208517A4-87B2-4A4E-AF77-5C7F319A76BF}"/>
              </a:ext>
            </a:extLst>
          </p:cNvPr>
          <p:cNvGrpSpPr/>
          <p:nvPr/>
        </p:nvGrpSpPr>
        <p:grpSpPr>
          <a:xfrm>
            <a:off x="3425633" y="999138"/>
            <a:ext cx="2938581" cy="403123"/>
            <a:chOff x="0" y="0"/>
            <a:chExt cx="3952468" cy="386602"/>
          </a:xfrm>
        </p:grpSpPr>
        <p:sp>
          <p:nvSpPr>
            <p:cNvPr id="27" name="Freeform 12">
              <a:extLst>
                <a:ext uri="{FF2B5EF4-FFF2-40B4-BE49-F238E27FC236}">
                  <a16:creationId xmlns:a16="http://schemas.microsoft.com/office/drawing/2014/main" id="{8985558E-40AF-45F3-9A87-E30467D60C3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2" name="Group 2"/>
          <p:cNvGrpSpPr>
            <a:grpSpLocks noChangeAspect="1"/>
          </p:cNvGrpSpPr>
          <p:nvPr/>
        </p:nvGrpSpPr>
        <p:grpSpPr>
          <a:xfrm>
            <a:off x="703801" y="2316492"/>
            <a:ext cx="2313844" cy="1301521"/>
            <a:chOff x="0" y="0"/>
            <a:chExt cx="11289030" cy="6350000"/>
          </a:xfrm>
          <a:blipFill>
            <a:blip r:embed="rId2"/>
            <a:stretch>
              <a:fillRect l="-33397" t="-14768" r="-38790"/>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3485139" y="2316492"/>
            <a:ext cx="2313844" cy="1301521"/>
            <a:chOff x="0" y="0"/>
            <a:chExt cx="11289030" cy="6350000"/>
          </a:xfrm>
          <a:blipFill>
            <a:blip r:embed="rId3"/>
            <a:stretch>
              <a:fillRect l="-33397" t="-14768" r="-38790"/>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6240025" y="2316492"/>
            <a:ext cx="2313844" cy="1301521"/>
            <a:chOff x="0" y="0"/>
            <a:chExt cx="11289030" cy="6350000"/>
          </a:xfrm>
          <a:blipFill>
            <a:blip r:embed="rId4"/>
            <a:stretch>
              <a:fillRect l="-33397" t="-14768" r="-38790"/>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646966" y="3757997"/>
            <a:ext cx="2313844" cy="874805"/>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705668" y="3873775"/>
            <a:ext cx="2194838" cy="706860"/>
          </a:xfrm>
          <a:prstGeom prst="rect">
            <a:avLst/>
          </a:prstGeom>
        </p:spPr>
        <p:txBody>
          <a:bodyPr wrap="square" lIns="0" tIns="0" rIns="0" bIns="0" rtlCol="0" anchor="t">
            <a:spAutoFit/>
          </a:bodyPr>
          <a:lstStyle/>
          <a:p>
            <a:pPr algn="ctr">
              <a:lnSpc>
                <a:spcPts val="1907"/>
              </a:lnSpc>
            </a:pPr>
            <a:r>
              <a:rPr lang="en-US" sz="1200" i="1" dirty="0">
                <a:latin typeface="Raleway Light" pitchFamily="2" charset="0"/>
              </a:rPr>
              <a:t>T</a:t>
            </a:r>
            <a:r>
              <a:rPr lang="vi-VN" sz="1200" i="1" dirty="0">
                <a:latin typeface="Raleway Light" pitchFamily="2" charset="0"/>
              </a:rPr>
              <a:t>ập trung hoàn thành nhiệm vụ hàng đầu của cách mạng là giải phóng dân tộc</a:t>
            </a:r>
            <a:endParaRPr lang="en-US" sz="1200" i="1" dirty="0">
              <a:latin typeface="Raleway Light" pitchFamily="2" charset="0"/>
            </a:endParaRPr>
          </a:p>
        </p:txBody>
      </p:sp>
      <p:grpSp>
        <p:nvGrpSpPr>
          <p:cNvPr id="11" name="Group 11"/>
          <p:cNvGrpSpPr/>
          <p:nvPr/>
        </p:nvGrpSpPr>
        <p:grpSpPr>
          <a:xfrm>
            <a:off x="1996519" y="720163"/>
            <a:ext cx="5901195" cy="403123"/>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sp>
        <p:nvSpPr>
          <p:cNvPr id="13" name="TextBox 13"/>
          <p:cNvSpPr txBox="1"/>
          <p:nvPr/>
        </p:nvSpPr>
        <p:spPr>
          <a:xfrm>
            <a:off x="1891947" y="769951"/>
            <a:ext cx="6134010" cy="615553"/>
          </a:xfrm>
          <a:prstGeom prst="rect">
            <a:avLst/>
          </a:prstGeom>
        </p:spPr>
        <p:txBody>
          <a:bodyPr wrap="square" lIns="0" tIns="0" rIns="0" bIns="0" rtlCol="0" anchor="t">
            <a:spAutoFit/>
          </a:bodyPr>
          <a:lstStyle/>
          <a:p>
            <a:pPr algn="ctr"/>
            <a:r>
              <a:rPr lang="vi-VN" sz="2000" dirty="0">
                <a:latin typeface="Raleway ExtraBold" pitchFamily="2" charset="0"/>
              </a:rPr>
              <a:t>Cách mạng tháng Tám năm 1945 là “một</a:t>
            </a:r>
            <a:r>
              <a:rPr lang="en-US" sz="2000" dirty="0">
                <a:latin typeface="Raleway ExtraBold" pitchFamily="2" charset="0"/>
              </a:rPr>
              <a:t> </a:t>
            </a:r>
            <a:r>
              <a:rPr lang="vi-VN" sz="2000" dirty="0">
                <a:latin typeface="Raleway ExtraBold" pitchFamily="2" charset="0"/>
              </a:rPr>
              <a:t>cuộc cách mạng </a:t>
            </a:r>
            <a:r>
              <a:rPr lang="en-US" sz="2000" dirty="0" err="1">
                <a:latin typeface="Raleway ExtraBold" pitchFamily="2" charset="0"/>
              </a:rPr>
              <a:t>điển</a:t>
            </a:r>
            <a:r>
              <a:rPr lang="en-US" sz="2000" dirty="0">
                <a:latin typeface="Raleway ExtraBold" pitchFamily="2" charset="0"/>
              </a:rPr>
              <a:t> </a:t>
            </a:r>
            <a:r>
              <a:rPr lang="en-US" sz="2000" dirty="0" err="1">
                <a:latin typeface="Raleway ExtraBold" pitchFamily="2" charset="0"/>
              </a:rPr>
              <a:t>hình</a:t>
            </a:r>
            <a:r>
              <a:rPr lang="en-US" sz="2000" dirty="0">
                <a:latin typeface="Raleway ExtraBold" pitchFamily="2" charset="0"/>
              </a:rPr>
              <a:t>”</a:t>
            </a:r>
          </a:p>
        </p:txBody>
      </p:sp>
      <p:grpSp>
        <p:nvGrpSpPr>
          <p:cNvPr id="14" name="Group 14"/>
          <p:cNvGrpSpPr/>
          <p:nvPr/>
        </p:nvGrpSpPr>
        <p:grpSpPr>
          <a:xfrm>
            <a:off x="3428304" y="3741833"/>
            <a:ext cx="2313844" cy="874805"/>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3509920" y="3965095"/>
            <a:ext cx="2233296" cy="463204"/>
          </a:xfrm>
          <a:prstGeom prst="rect">
            <a:avLst/>
          </a:prstGeom>
        </p:spPr>
        <p:txBody>
          <a:bodyPr wrap="square" lIns="0" tIns="0" rIns="0" bIns="0" rtlCol="0" anchor="t">
            <a:spAutoFit/>
          </a:bodyPr>
          <a:lstStyle/>
          <a:p>
            <a:pPr algn="ctr">
              <a:lnSpc>
                <a:spcPts val="1907"/>
              </a:lnSpc>
            </a:pPr>
            <a:r>
              <a:rPr lang="en-US" sz="1200" i="1" dirty="0">
                <a:effectLst/>
                <a:latin typeface="Raleway Light" pitchFamily="2" charset="0"/>
                <a:ea typeface="Calibri" panose="020F0502020204030204" pitchFamily="34" charset="0"/>
              </a:rPr>
              <a:t>L</a:t>
            </a:r>
            <a:r>
              <a:rPr lang="vi-VN" sz="1200" i="1" dirty="0">
                <a:effectLst/>
                <a:latin typeface="Raleway Light" pitchFamily="2" charset="0"/>
                <a:ea typeface="Calibri" panose="020F0502020204030204" pitchFamily="34" charset="0"/>
              </a:rPr>
              <a:t>ực lượng cách mạng bao gồm toàn dân tộc</a:t>
            </a:r>
            <a:endParaRPr lang="en-US" sz="1200" dirty="0">
              <a:latin typeface="Raleway Light" pitchFamily="2" charset="0"/>
            </a:endParaRPr>
          </a:p>
        </p:txBody>
      </p:sp>
      <p:grpSp>
        <p:nvGrpSpPr>
          <p:cNvPr id="17" name="Group 17"/>
          <p:cNvGrpSpPr/>
          <p:nvPr/>
        </p:nvGrpSpPr>
        <p:grpSpPr>
          <a:xfrm>
            <a:off x="6183190" y="3741833"/>
            <a:ext cx="2313844" cy="874805"/>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6206972" y="3947178"/>
            <a:ext cx="2271753" cy="463204"/>
          </a:xfrm>
          <a:prstGeom prst="rect">
            <a:avLst/>
          </a:prstGeom>
        </p:spPr>
        <p:txBody>
          <a:bodyPr wrap="square" lIns="0" tIns="0" rIns="0" bIns="0" rtlCol="0" anchor="t">
            <a:spAutoFit/>
          </a:bodyPr>
          <a:lstStyle/>
          <a:p>
            <a:pPr algn="ctr">
              <a:lnSpc>
                <a:spcPts val="1907"/>
              </a:lnSpc>
            </a:pPr>
            <a:r>
              <a:rPr lang="en-US" sz="1200" i="1" dirty="0">
                <a:effectLst/>
                <a:latin typeface="Raleway Light" pitchFamily="2" charset="0"/>
                <a:ea typeface="Calibri" panose="020F0502020204030204" pitchFamily="34" charset="0"/>
              </a:rPr>
              <a:t>T</a:t>
            </a:r>
            <a:r>
              <a:rPr lang="vi-VN" sz="1200" i="1" dirty="0">
                <a:effectLst/>
                <a:latin typeface="Raleway Light" pitchFamily="2" charset="0"/>
                <a:ea typeface="Calibri" panose="020F0502020204030204" pitchFamily="34" charset="0"/>
              </a:rPr>
              <a:t>hành lập chính quyền nhà nước “của chung toàn dân tộc”</a:t>
            </a:r>
            <a:r>
              <a:rPr lang="vi-VN" sz="1200" dirty="0">
                <a:effectLst/>
                <a:latin typeface="Raleway Light" pitchFamily="2" charset="0"/>
                <a:ea typeface="Calibri" panose="020F0502020204030204" pitchFamily="34" charset="0"/>
              </a:rPr>
              <a:t> </a:t>
            </a:r>
            <a:endParaRPr lang="en-US" sz="1200" dirty="0">
              <a:latin typeface="Raleway Light" pitchFamily="2" charset="0"/>
            </a:endParaRPr>
          </a:p>
        </p:txBody>
      </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2511551" flipH="1">
            <a:off x="1913598" y="1537053"/>
            <a:ext cx="788782" cy="421640"/>
          </a:xfrm>
          <a:prstGeom prst="rect">
            <a:avLst/>
          </a:prstGeom>
        </p:spPr>
      </p:pic>
      <p:grpSp>
        <p:nvGrpSpPr>
          <p:cNvPr id="21" name="Group 21"/>
          <p:cNvGrpSpPr/>
          <p:nvPr/>
        </p:nvGrpSpPr>
        <p:grpSpPr>
          <a:xfrm rot="5400000">
            <a:off x="4274859" y="1842542"/>
            <a:ext cx="736269" cy="141986"/>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2520304" flipV="1">
            <a:off x="6605410" y="1596221"/>
            <a:ext cx="954301" cy="289761"/>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rot="1102714">
            <a:off x="430361" y="28952"/>
            <a:ext cx="1324464" cy="525484"/>
          </a:xfrm>
          <a:prstGeom prst="rect">
            <a:avLst/>
          </a:prstGeom>
        </p:spPr>
      </p:pic>
    </p:spTree>
    <p:extLst>
      <p:ext uri="{BB962C8B-B14F-4D97-AF65-F5344CB8AC3E}">
        <p14:creationId xmlns:p14="http://schemas.microsoft.com/office/powerpoint/2010/main" val="502344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D7C848-F898-4CCD-AE44-75EB98AD5FC6}"/>
              </a:ext>
            </a:extLst>
          </p:cNvPr>
          <p:cNvSpPr>
            <a:spLocks noGrp="1"/>
          </p:cNvSpPr>
          <p:nvPr>
            <p:ph type="body" idx="1"/>
          </p:nvPr>
        </p:nvSpPr>
        <p:spPr>
          <a:xfrm>
            <a:off x="879230" y="1505241"/>
            <a:ext cx="7385539" cy="2292709"/>
          </a:xfrm>
        </p:spPr>
        <p:txBody>
          <a:bodyPr/>
          <a:lstStyle/>
          <a:p>
            <a:pPr marL="0" marR="0" indent="0">
              <a:lnSpc>
                <a:spcPct val="107000"/>
              </a:lnSpc>
              <a:spcBef>
                <a:spcPts val="300"/>
              </a:spcBef>
              <a:spcAft>
                <a:spcPts val="300"/>
              </a:spcAft>
              <a:buNone/>
              <a:tabLst>
                <a:tab pos="3960495" algn="l"/>
              </a:tabLst>
            </a:pPr>
            <a:r>
              <a:rPr lang="vi-VN" sz="2000" dirty="0">
                <a:solidFill>
                  <a:schemeClr val="tx1">
                    <a:lumMod val="50000"/>
                  </a:schemeClr>
                </a:solidFill>
              </a:rPr>
              <a:t>Cách mạng tháng Tám năm 1945 dưới sự lãnh đạo của Đảng mang đậm tính nhân văn, hoàn thành một bước hết sức cơ bản trong sự nghiệp giải phóng con người ở Việt Nam khỏi mọi sự áp bức về mặt dân tộc, sự bóc lột về mặt giai cấp và sự nô dịch về mặt tinh thần.</a:t>
            </a:r>
            <a:endParaRPr lang="en-US" sz="2000" dirty="0">
              <a:solidFill>
                <a:schemeClr val="tx1">
                  <a:lumMod val="50000"/>
                </a:schemeClr>
              </a:solidFill>
            </a:endParaRPr>
          </a:p>
          <a:p>
            <a:pPr marL="38100" indent="0">
              <a:buNone/>
            </a:pPr>
            <a:endParaRPr lang="en-US" sz="2000" dirty="0">
              <a:solidFill>
                <a:schemeClr val="tx1">
                  <a:lumMod val="50000"/>
                </a:schemeClr>
              </a:solidFill>
            </a:endParaRPr>
          </a:p>
        </p:txBody>
      </p:sp>
      <p:sp>
        <p:nvSpPr>
          <p:cNvPr id="3" name="Slide Number Placeholder 2">
            <a:extLst>
              <a:ext uri="{FF2B5EF4-FFF2-40B4-BE49-F238E27FC236}">
                <a16:creationId xmlns:a16="http://schemas.microsoft.com/office/drawing/2014/main" id="{44FEBC05-7283-4193-81E6-A35D2B75492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20349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0612814-D851-4B4D-934A-D8D1A3D24795}"/>
              </a:ext>
            </a:extLst>
          </p:cNvPr>
          <p:cNvPicPr>
            <a:picLocks noChangeAspect="1"/>
          </p:cNvPicPr>
          <p:nvPr/>
        </p:nvPicPr>
        <p:blipFill>
          <a:blip r:embed="rId2"/>
          <a:stretch>
            <a:fillRect/>
          </a:stretch>
        </p:blipFill>
        <p:spPr>
          <a:xfrm>
            <a:off x="719399" y="584517"/>
            <a:ext cx="2629650" cy="3831113"/>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228064" y="2101983"/>
            <a:ext cx="4121112" cy="2313647"/>
          </a:xfrm>
          <a:prstGeom prst="rect">
            <a:avLst/>
          </a:prstGeom>
        </p:spPr>
      </p:pic>
      <p:grpSp>
        <p:nvGrpSpPr>
          <p:cNvPr id="5" name="Group 5"/>
          <p:cNvGrpSpPr/>
          <p:nvPr/>
        </p:nvGrpSpPr>
        <p:grpSpPr>
          <a:xfrm rot="8967874">
            <a:off x="3059999" y="749485"/>
            <a:ext cx="810631" cy="156326"/>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5742" y="2474851"/>
            <a:ext cx="810631" cy="156326"/>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104353">
            <a:off x="3113351" y="2521467"/>
            <a:ext cx="846911" cy="452712"/>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3394556">
            <a:off x="-22068" y="1061033"/>
            <a:ext cx="954301" cy="289761"/>
          </a:xfrm>
          <a:prstGeom prst="rect">
            <a:avLst/>
          </a:prstGeom>
        </p:spPr>
      </p:pic>
      <p:grpSp>
        <p:nvGrpSpPr>
          <p:cNvPr id="11" name="Group 11"/>
          <p:cNvGrpSpPr/>
          <p:nvPr/>
        </p:nvGrpSpPr>
        <p:grpSpPr>
          <a:xfrm>
            <a:off x="3934610" y="541180"/>
            <a:ext cx="3070527" cy="471417"/>
            <a:chOff x="0" y="0"/>
            <a:chExt cx="7745475" cy="1189159"/>
          </a:xfrm>
        </p:grpSpPr>
        <p:sp>
          <p:nvSpPr>
            <p:cNvPr id="12" name="Freeform 12"/>
            <p:cNvSpPr/>
            <p:nvPr/>
          </p:nvSpPr>
          <p:spPr>
            <a:xfrm>
              <a:off x="0" y="-4073"/>
              <a:ext cx="7751866" cy="1195762"/>
            </a:xfrm>
            <a:custGeom>
              <a:avLst/>
              <a:gdLst/>
              <a:ahLst/>
              <a:cxnLst/>
              <a:rect l="l" t="t" r="r" b="b"/>
              <a:pathLst>
                <a:path w="7751866" h="1195762">
                  <a:moveTo>
                    <a:pt x="7124088" y="1141284"/>
                  </a:moveTo>
                  <a:cubicBezTo>
                    <a:pt x="7124088" y="1141284"/>
                    <a:pt x="6393214" y="1195762"/>
                    <a:pt x="5379946" y="1193141"/>
                  </a:cubicBezTo>
                  <a:cubicBezTo>
                    <a:pt x="3002068" y="1190978"/>
                    <a:pt x="1057074" y="1183154"/>
                    <a:pt x="1057074" y="1183154"/>
                  </a:cubicBezTo>
                  <a:cubicBezTo>
                    <a:pt x="812932" y="1174319"/>
                    <a:pt x="449110" y="1153089"/>
                    <a:pt x="282371" y="1094912"/>
                  </a:cubicBezTo>
                  <a:cubicBezTo>
                    <a:pt x="4469" y="997948"/>
                    <a:pt x="0" y="824670"/>
                    <a:pt x="0" y="628061"/>
                  </a:cubicBezTo>
                  <a:lnTo>
                    <a:pt x="0" y="628060"/>
                  </a:lnTo>
                  <a:cubicBezTo>
                    <a:pt x="8536" y="491230"/>
                    <a:pt x="0" y="345608"/>
                    <a:pt x="77597" y="223930"/>
                  </a:cubicBezTo>
                  <a:cubicBezTo>
                    <a:pt x="217372" y="4759"/>
                    <a:pt x="519255" y="4073"/>
                    <a:pt x="937909" y="4073"/>
                  </a:cubicBezTo>
                  <a:cubicBezTo>
                    <a:pt x="937909" y="4073"/>
                    <a:pt x="2004334" y="15681"/>
                    <a:pt x="4503143" y="7673"/>
                  </a:cubicBezTo>
                  <a:cubicBezTo>
                    <a:pt x="6174286" y="0"/>
                    <a:pt x="6891019" y="6979"/>
                    <a:pt x="6891019" y="6979"/>
                  </a:cubicBezTo>
                  <a:cubicBezTo>
                    <a:pt x="7259327" y="14458"/>
                    <a:pt x="7397586" y="42638"/>
                    <a:pt x="7595327" y="165219"/>
                  </a:cubicBezTo>
                  <a:cubicBezTo>
                    <a:pt x="7746344" y="258836"/>
                    <a:pt x="7751866" y="476157"/>
                    <a:pt x="7742726" y="628060"/>
                  </a:cubicBezTo>
                  <a:lnTo>
                    <a:pt x="7742726" y="628061"/>
                  </a:lnTo>
                  <a:cubicBezTo>
                    <a:pt x="7742724" y="942635"/>
                    <a:pt x="7699941" y="1091222"/>
                    <a:pt x="7124088" y="1141284"/>
                  </a:cubicBezTo>
                  <a:close/>
                </a:path>
              </a:pathLst>
            </a:custGeom>
            <a:solidFill>
              <a:srgbClr val="FFD352"/>
            </a:solidFill>
          </p:spPr>
        </p:sp>
      </p:grpSp>
      <p:sp>
        <p:nvSpPr>
          <p:cNvPr id="13" name="TextBox 13"/>
          <p:cNvSpPr txBox="1"/>
          <p:nvPr/>
        </p:nvSpPr>
        <p:spPr>
          <a:xfrm>
            <a:off x="4602786" y="2357731"/>
            <a:ext cx="3502855" cy="1938992"/>
          </a:xfrm>
          <a:prstGeom prst="rect">
            <a:avLst/>
          </a:prstGeom>
        </p:spPr>
        <p:txBody>
          <a:bodyPr wrap="square" lIns="0" tIns="0" rIns="0" bIns="0" rtlCol="0" anchor="t">
            <a:spAutoFit/>
          </a:bodyPr>
          <a:lstStyle/>
          <a:p>
            <a:pPr algn="ctr"/>
            <a:r>
              <a:rPr lang="vi-VN" dirty="0">
                <a:latin typeface="Raleway Light" pitchFamily="2" charset="0"/>
              </a:rPr>
              <a:t>“Chẳng những giai cấp lao động và nhân dân Việt Nam ta có thể tự hào, mà giai cấp lao động và những dân tộc bị áp bức nơi khác cũng có thể tự hào rằng: Lần này là lần đầu tiên trong lịch sử cách mạng của các dân tộc thuộc địa và nửa thuộc địa, một Đảng mới 15 tuổi đã lãnh đạo cách mạng thành công, đã nắm chính quyền toàn quốc”</a:t>
            </a:r>
            <a:endParaRPr lang="en-US" dirty="0">
              <a:latin typeface="Raleway Light" pitchFamily="2" charset="0"/>
            </a:endParaRPr>
          </a:p>
        </p:txBody>
      </p:sp>
      <p:sp>
        <p:nvSpPr>
          <p:cNvPr id="14" name="TextBox 14"/>
          <p:cNvSpPr txBox="1"/>
          <p:nvPr/>
        </p:nvSpPr>
        <p:spPr>
          <a:xfrm>
            <a:off x="4136624" y="634013"/>
            <a:ext cx="2661371" cy="269304"/>
          </a:xfrm>
          <a:prstGeom prst="rect">
            <a:avLst/>
          </a:prstGeom>
        </p:spPr>
        <p:txBody>
          <a:bodyPr lIns="0" tIns="0" rIns="0" bIns="0" rtlCol="0" anchor="t">
            <a:spAutoFit/>
          </a:bodyPr>
          <a:lstStyle/>
          <a:p>
            <a:pPr algn="ctr">
              <a:lnSpc>
                <a:spcPts val="2100"/>
              </a:lnSpc>
            </a:pPr>
            <a:r>
              <a:rPr lang="vi-VN" sz="2000" dirty="0">
                <a:latin typeface="Raleway ExtraBold" pitchFamily="2" charset="0"/>
              </a:rPr>
              <a:t>Ý nghĩa</a:t>
            </a:r>
            <a:endParaRPr lang="en-US" sz="2000" dirty="0">
              <a:latin typeface="Raleway ExtraBold" pitchFamily="2" charset="0"/>
            </a:endParaRPr>
          </a:p>
        </p:txBody>
      </p:sp>
      <p:sp>
        <p:nvSpPr>
          <p:cNvPr id="17" name="TextBox 14">
            <a:extLst>
              <a:ext uri="{FF2B5EF4-FFF2-40B4-BE49-F238E27FC236}">
                <a16:creationId xmlns:a16="http://schemas.microsoft.com/office/drawing/2014/main" id="{2383CD35-9460-4112-A211-2EC86C052866}"/>
              </a:ext>
            </a:extLst>
          </p:cNvPr>
          <p:cNvSpPr txBox="1"/>
          <p:nvPr/>
        </p:nvSpPr>
        <p:spPr>
          <a:xfrm>
            <a:off x="3865322" y="1479572"/>
            <a:ext cx="4715970" cy="512128"/>
          </a:xfrm>
          <a:prstGeom prst="rect">
            <a:avLst/>
          </a:prstGeom>
        </p:spPr>
        <p:txBody>
          <a:bodyPr wrap="square" lIns="0" tIns="0" rIns="0" bIns="0" rtlCol="0" anchor="t">
            <a:spAutoFit/>
          </a:bodyPr>
          <a:lstStyle/>
          <a:p>
            <a:pPr>
              <a:lnSpc>
                <a:spcPts val="2100"/>
              </a:lnSpc>
            </a:pPr>
            <a:r>
              <a:rPr lang="vi-VN" dirty="0">
                <a:solidFill>
                  <a:schemeClr val="tx1">
                    <a:lumMod val="50000"/>
                  </a:schemeClr>
                </a:solidFill>
                <a:latin typeface="Raleway Light" pitchFamily="2" charset="0"/>
              </a:rPr>
              <a:t>Khẳng định ý nghĩa của Cách mạng tháng Tám năm 1945, Hồ Chí Minh viết</a:t>
            </a:r>
            <a:r>
              <a:rPr lang="en-US" dirty="0">
                <a:solidFill>
                  <a:schemeClr val="tx1">
                    <a:lumMod val="50000"/>
                  </a:schemeClr>
                </a:solidFill>
                <a:latin typeface="Raleway Light" pitchFamily="2" charset="0"/>
              </a:rPr>
              <a:t>:</a:t>
            </a:r>
          </a:p>
        </p:txBody>
      </p:sp>
    </p:spTree>
    <p:extLst>
      <p:ext uri="{BB962C8B-B14F-4D97-AF65-F5344CB8AC3E}">
        <p14:creationId xmlns:p14="http://schemas.microsoft.com/office/powerpoint/2010/main" val="712042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ctrTitle" idx="4294967295"/>
          </p:nvPr>
        </p:nvSpPr>
        <p:spPr>
          <a:xfrm>
            <a:off x="421287" y="1125415"/>
            <a:ext cx="5237242" cy="85605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200" dirty="0">
                <a:solidFill>
                  <a:schemeClr val="accent1"/>
                </a:solidFill>
              </a:rPr>
              <a:t>C</a:t>
            </a:r>
            <a:r>
              <a:rPr lang="en" sz="4200" dirty="0">
                <a:solidFill>
                  <a:schemeClr val="accent1"/>
                </a:solidFill>
              </a:rPr>
              <a:t>ách mạng tháng 8</a:t>
            </a:r>
            <a:endParaRPr sz="4200" dirty="0">
              <a:solidFill>
                <a:schemeClr val="accent1"/>
              </a:solidFill>
            </a:endParaRPr>
          </a:p>
        </p:txBody>
      </p:sp>
      <p:sp>
        <p:nvSpPr>
          <p:cNvPr id="119" name="Google Shape;119;p19"/>
          <p:cNvSpPr txBox="1">
            <a:spLocks noGrp="1"/>
          </p:cNvSpPr>
          <p:nvPr>
            <p:ph type="subTitle" idx="4294967295"/>
          </p:nvPr>
        </p:nvSpPr>
        <p:spPr>
          <a:xfrm>
            <a:off x="734152" y="2095200"/>
            <a:ext cx="4977600" cy="1673042"/>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anose="05000000000000000000" pitchFamily="2" charset="2"/>
              <a:buChar char="§"/>
            </a:pPr>
            <a:r>
              <a:rPr lang="en-US" dirty="0"/>
              <a:t>Đ</a:t>
            </a:r>
            <a:r>
              <a:rPr lang="vi-VN" dirty="0"/>
              <a:t>ập tan xiềng xích nô lệ của chủ nghĩa đế quốc trong gần một thế kỷ</a:t>
            </a:r>
            <a:endParaRPr lang="en-US" dirty="0"/>
          </a:p>
          <a:p>
            <a:pPr marL="285750" lvl="0" indent="-285750" algn="l" rtl="0">
              <a:spcBef>
                <a:spcPts val="600"/>
              </a:spcBef>
              <a:spcAft>
                <a:spcPts val="0"/>
              </a:spcAft>
              <a:buFont typeface="Wingdings" panose="05000000000000000000" pitchFamily="2" charset="2"/>
              <a:buChar char="§"/>
            </a:pPr>
            <a:r>
              <a:rPr lang="en-US" dirty="0" err="1"/>
              <a:t>Đưa</a:t>
            </a:r>
            <a:r>
              <a:rPr lang="en-US" dirty="0"/>
              <a:t> </a:t>
            </a:r>
            <a:r>
              <a:rPr lang="en-US" dirty="0" err="1"/>
              <a:t>Việt</a:t>
            </a:r>
            <a:r>
              <a:rPr lang="en-US" dirty="0"/>
              <a:t> Nam </a:t>
            </a:r>
            <a:r>
              <a:rPr lang="vi-VN" dirty="0"/>
              <a:t>từ một nước thuộc địa trở thành một quốc gia độc lập có chủ quyền, vươn lên cùng các dân tộc trên thế giới</a:t>
            </a:r>
            <a:r>
              <a:rPr lang="en-US" dirty="0"/>
              <a:t>.</a:t>
            </a:r>
          </a:p>
          <a:p>
            <a:pPr marL="285750" lvl="0" indent="-285750" algn="l" rtl="0">
              <a:spcBef>
                <a:spcPts val="600"/>
              </a:spcBef>
              <a:spcAft>
                <a:spcPts val="0"/>
              </a:spcAft>
              <a:buFont typeface="Wingdings" panose="05000000000000000000" pitchFamily="2" charset="2"/>
              <a:buChar char="§"/>
            </a:pPr>
            <a:r>
              <a:rPr lang="en-US" dirty="0"/>
              <a:t>M</a:t>
            </a:r>
            <a:r>
              <a:rPr lang="vi-VN" dirty="0"/>
              <a:t>ột cuộc cách mạng giải phóng dân tộc lần đầu tiên giành thắng lợi ở một nước thuộc địa</a:t>
            </a:r>
            <a:endParaRPr dirty="0"/>
          </a:p>
        </p:txBody>
      </p:sp>
      <p:sp>
        <p:nvSpPr>
          <p:cNvPr id="120" name="Google Shape;120;p19"/>
          <p:cNvSpPr/>
          <p:nvPr/>
        </p:nvSpPr>
        <p:spPr>
          <a:xfrm>
            <a:off x="7334564" y="2384367"/>
            <a:ext cx="299775" cy="28623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9"/>
          <p:cNvGrpSpPr/>
          <p:nvPr/>
        </p:nvGrpSpPr>
        <p:grpSpPr>
          <a:xfrm>
            <a:off x="7125479" y="1125415"/>
            <a:ext cx="1284369" cy="1284693"/>
            <a:chOff x="6654650" y="3665275"/>
            <a:chExt cx="409100" cy="409125"/>
          </a:xfrm>
        </p:grpSpPr>
        <p:sp>
          <p:nvSpPr>
            <p:cNvPr id="122" name="Google Shape;122;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19"/>
          <p:cNvGrpSpPr/>
          <p:nvPr/>
        </p:nvGrpSpPr>
        <p:grpSpPr>
          <a:xfrm rot="290934">
            <a:off x="6242588" y="2885274"/>
            <a:ext cx="848543" cy="848624"/>
            <a:chOff x="570875" y="4322250"/>
            <a:chExt cx="443300" cy="443325"/>
          </a:xfrm>
        </p:grpSpPr>
        <p:sp>
          <p:nvSpPr>
            <p:cNvPr id="125" name="Google Shape;125;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9"/>
          <p:cNvSpPr/>
          <p:nvPr/>
        </p:nvSpPr>
        <p:spPr>
          <a:xfrm rot="2466717">
            <a:off x="5819909" y="1025895"/>
            <a:ext cx="416526" cy="39771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9"/>
          <p:cNvSpPr/>
          <p:nvPr/>
        </p:nvSpPr>
        <p:spPr>
          <a:xfrm rot="-1609245">
            <a:off x="6429073" y="1276138"/>
            <a:ext cx="299725" cy="286203"/>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rot="2926063">
            <a:off x="8246537" y="1502870"/>
            <a:ext cx="224479" cy="21434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p:nvPr/>
        </p:nvSpPr>
        <p:spPr>
          <a:xfrm rot="-1609158">
            <a:off x="8202241" y="284727"/>
            <a:ext cx="202232" cy="19309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57752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7" name="Picture 3">
            <a:extLst>
              <a:ext uri="{FF2B5EF4-FFF2-40B4-BE49-F238E27FC236}">
                <a16:creationId xmlns:a16="http://schemas.microsoft.com/office/drawing/2014/main" id="{E1FD2174-668E-46A9-9C03-EDE3CA87A4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953526" y="1414926"/>
            <a:ext cx="6801728" cy="2313647"/>
          </a:xfrm>
          <a:prstGeom prst="rect">
            <a:avLst/>
          </a:prstGeom>
        </p:spPr>
      </p:pic>
      <p:sp>
        <p:nvSpPr>
          <p:cNvPr id="168" name="Google Shape;168;p23"/>
          <p:cNvSpPr txBox="1">
            <a:spLocks noGrp="1"/>
          </p:cNvSpPr>
          <p:nvPr>
            <p:ph type="title" idx="4294967295"/>
          </p:nvPr>
        </p:nvSpPr>
        <p:spPr>
          <a:xfrm>
            <a:off x="1669000" y="1204268"/>
            <a:ext cx="5497390" cy="23136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2400" b="1" dirty="0">
                <a:solidFill>
                  <a:schemeClr val="bg1"/>
                </a:solidFill>
              </a:rPr>
              <a:t>Cách mạng tháng Tám là thắng lợi của đường lối giải phóng dân tộc đúng đắn, sáng tạo của Đảng và tư tưởng độc lập tự do của Hồ Chí Minh</a:t>
            </a:r>
            <a:endParaRPr sz="2400" b="1" dirty="0">
              <a:solidFill>
                <a:schemeClr val="bg1"/>
              </a:solidFill>
            </a:endParaRPr>
          </a:p>
        </p:txBody>
      </p:sp>
      <p:sp>
        <p:nvSpPr>
          <p:cNvPr id="169" name="Google Shape;169;p23"/>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236262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336C5-8669-440E-AC2C-3BAE3EB92355}"/>
              </a:ext>
            </a:extLst>
          </p:cNvPr>
          <p:cNvPicPr>
            <a:picLocks noChangeAspect="1"/>
          </p:cNvPicPr>
          <p:nvPr/>
        </p:nvPicPr>
        <p:blipFill>
          <a:blip r:embed="rId2"/>
          <a:stretch>
            <a:fillRect/>
          </a:stretch>
        </p:blipFill>
        <p:spPr>
          <a:xfrm>
            <a:off x="5713785" y="2246567"/>
            <a:ext cx="2693821" cy="22143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1719807" y="943971"/>
            <a:ext cx="3988783"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747542" y="2246567"/>
            <a:ext cx="3920491" cy="233679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602" y="-1915538"/>
              <a:ext cx="6540965" cy="1717064"/>
            </a:xfrm>
            <a:prstGeom prst="rect">
              <a:avLst/>
            </a:prstGeom>
          </p:spPr>
          <p:txBody>
            <a:bodyPr wrap="square" lIns="0" tIns="0" rIns="0" bIns="0" rtlCol="0" anchor="t">
              <a:spAutoFit/>
            </a:bodyPr>
            <a:lstStyle/>
            <a:p>
              <a:pPr marR="0" algn="just">
                <a:lnSpc>
                  <a:spcPct val="107000"/>
                </a:lnSpc>
                <a:spcBef>
                  <a:spcPts val="300"/>
                </a:spcBef>
                <a:spcAft>
                  <a:spcPts val="300"/>
                </a:spcAft>
                <a:tabLst>
                  <a:tab pos="3960495" algn="l"/>
                </a:tabLst>
              </a:pPr>
              <a:r>
                <a:rPr lang="vi-VN" b="1" dirty="0">
                  <a:solidFill>
                    <a:srgbClr val="FF0000"/>
                  </a:solidFill>
                  <a:latin typeface="Raleway Light" pitchFamily="2" charset="0"/>
                </a:rPr>
                <a:t>Thứ nhất</a:t>
              </a:r>
              <a:r>
                <a:rPr lang="vi-VN" dirty="0">
                  <a:latin typeface="Raleway Light" pitchFamily="2" charset="0"/>
                </a:rPr>
                <a:t>, về chỉ đạo chiến lược, phải giương cao ngọn cờ giải phóng dân tộc, giải quyết đúng đắn mối quan hệ giữa hai nhiệm vụ độc lập dân tộc và cách mạng ruộng đất. Trong cách mạng thuộc địa, phải đặt nhiệm vụ giải phóng dân tộc lên hàng đầu</a:t>
              </a:r>
              <a:r>
                <a:rPr lang="en-US" dirty="0">
                  <a:latin typeface="Raleway Light" pitchFamily="2" charset="0"/>
                </a:rPr>
                <a:t>.</a:t>
              </a: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250504" y="1907720"/>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732327" y="4106336"/>
            <a:ext cx="1629303" cy="646429"/>
          </a:xfrm>
          <a:prstGeom prst="rect">
            <a:avLst/>
          </a:prstGeom>
        </p:spPr>
      </p:pic>
      <p:sp>
        <p:nvSpPr>
          <p:cNvPr id="14" name="TextBox 14"/>
          <p:cNvSpPr txBox="1"/>
          <p:nvPr/>
        </p:nvSpPr>
        <p:spPr>
          <a:xfrm>
            <a:off x="1771465" y="568458"/>
            <a:ext cx="4131196" cy="553678"/>
          </a:xfrm>
          <a:prstGeom prst="rect">
            <a:avLst/>
          </a:prstGeom>
        </p:spPr>
        <p:txBody>
          <a:bodyPr wrap="square" lIns="0" tIns="0" rIns="0" bIns="0" rtlCol="0" anchor="t">
            <a:spAutoFit/>
          </a:bodyPr>
          <a:lstStyle/>
          <a:p>
            <a:pPr>
              <a:lnSpc>
                <a:spcPts val="4755"/>
              </a:lnSpc>
            </a:pPr>
            <a:r>
              <a:rPr lang="en-US" sz="3000" dirty="0" err="1">
                <a:latin typeface="Raleway ExtraBold" pitchFamily="2" charset="0"/>
              </a:rPr>
              <a:t>Bài</a:t>
            </a:r>
            <a:r>
              <a:rPr lang="en-US" sz="3000" dirty="0">
                <a:latin typeface="Raleway ExtraBold" pitchFamily="2" charset="0"/>
              </a:rPr>
              <a:t> </a:t>
            </a:r>
            <a:r>
              <a:rPr lang="en-US" sz="3000" dirty="0" err="1">
                <a:latin typeface="Raleway ExtraBold" pitchFamily="2" charset="0"/>
              </a:rPr>
              <a:t>học</a:t>
            </a:r>
            <a:r>
              <a:rPr lang="en-US" sz="3000" dirty="0">
                <a:latin typeface="Raleway ExtraBold" pitchFamily="2" charset="0"/>
              </a:rPr>
              <a:t> </a:t>
            </a:r>
            <a:r>
              <a:rPr lang="en-US" sz="3000" dirty="0" err="1">
                <a:latin typeface="Raleway ExtraBold" pitchFamily="2" charset="0"/>
              </a:rPr>
              <a:t>kinh</a:t>
            </a:r>
            <a:r>
              <a:rPr lang="en-US" sz="3000" dirty="0">
                <a:latin typeface="Raleway ExtraBold" pitchFamily="2" charset="0"/>
              </a:rPr>
              <a:t> </a:t>
            </a:r>
            <a:r>
              <a:rPr lang="en-US" sz="3000" dirty="0" err="1">
                <a:latin typeface="Raleway ExtraBold" pitchFamily="2" charset="0"/>
              </a:rPr>
              <a:t>nghiệm</a:t>
            </a:r>
            <a:endParaRPr lang="en-US" sz="3000" dirty="0">
              <a:latin typeface="Raleway ExtraBold" pitchFamily="2" charset="0"/>
            </a:endParaRPr>
          </a:p>
        </p:txBody>
      </p:sp>
      <p:sp>
        <p:nvSpPr>
          <p:cNvPr id="15" name="TextBox 15"/>
          <p:cNvSpPr txBox="1"/>
          <p:nvPr/>
        </p:nvSpPr>
        <p:spPr>
          <a:xfrm>
            <a:off x="747542" y="561591"/>
            <a:ext cx="2497736" cy="897682"/>
          </a:xfrm>
          <a:prstGeom prst="rect">
            <a:avLst/>
          </a:prstGeom>
        </p:spPr>
        <p:txBody>
          <a:bodyPr lIns="0" tIns="0" rIns="0" bIns="0" rtlCol="0" anchor="t">
            <a:spAutoFit/>
          </a:bodyPr>
          <a:lstStyle/>
          <a:p>
            <a:pPr>
              <a:lnSpc>
                <a:spcPts val="6985"/>
              </a:lnSpc>
            </a:pPr>
            <a:r>
              <a:rPr lang="en-US" sz="6350" dirty="0" err="1">
                <a:latin typeface="Forte" panose="03060902040502070203" pitchFamily="66" charset="0"/>
              </a:rPr>
              <a:t>Về</a:t>
            </a:r>
            <a:r>
              <a:rPr lang="en-US" sz="6350"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662286" y="1344342"/>
            <a:ext cx="7660065" cy="430887"/>
          </a:xfrm>
          <a:prstGeom prst="rect">
            <a:avLst/>
          </a:prstGeom>
        </p:spPr>
        <p:txBody>
          <a:bodyPr wrap="square" lIns="0" tIns="0" rIns="0" bIns="0" rtlCol="0" anchor="t">
            <a:spAutoFit/>
          </a:bodyPr>
          <a:lstStyle/>
          <a:p>
            <a:pPr algn="ctr"/>
            <a:r>
              <a:rPr lang="vi-VN" dirty="0">
                <a:latin typeface="Raleway Light" pitchFamily="2" charset="0"/>
              </a:rPr>
              <a:t>Cách mạng tháng Tám thành công để lại cho Đảng và nhân dân Việt Nam nhiều kinh nghiệm quý báu</a:t>
            </a:r>
            <a:endParaRPr lang="en-US" dirty="0">
              <a:latin typeface="Raleway Light" pitchFamily="2" charset="0"/>
            </a:endParaRPr>
          </a:p>
        </p:txBody>
      </p:sp>
    </p:spTree>
    <p:extLst>
      <p:ext uri="{BB962C8B-B14F-4D97-AF65-F5344CB8AC3E}">
        <p14:creationId xmlns:p14="http://schemas.microsoft.com/office/powerpoint/2010/main" val="306958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3E8BB5A-68B3-463C-9747-E4332A3C1731}"/>
              </a:ext>
            </a:extLst>
          </p:cNvPr>
          <p:cNvPicPr>
            <a:picLocks noChangeAspect="1"/>
          </p:cNvPicPr>
          <p:nvPr/>
        </p:nvPicPr>
        <p:blipFill>
          <a:blip r:embed="rId2"/>
          <a:stretch>
            <a:fillRect/>
          </a:stretch>
        </p:blipFill>
        <p:spPr>
          <a:xfrm>
            <a:off x="5520584" y="2246567"/>
            <a:ext cx="2973982" cy="23367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1719807" y="943971"/>
            <a:ext cx="3988783"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747542" y="2246567"/>
            <a:ext cx="3920491" cy="233679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602" y="-1915538"/>
              <a:ext cx="6540965" cy="1427265"/>
            </a:xfrm>
            <a:prstGeom prst="rect">
              <a:avLst/>
            </a:prstGeom>
          </p:spPr>
          <p:txBody>
            <a:bodyPr wrap="square" lIns="0" tIns="0" rIns="0" bIns="0" rtlCol="0" anchor="t">
              <a:spAutoFit/>
            </a:bodyPr>
            <a:lstStyle/>
            <a:p>
              <a:pPr marR="0" algn="just">
                <a:lnSpc>
                  <a:spcPct val="107000"/>
                </a:lnSpc>
                <a:spcBef>
                  <a:spcPts val="300"/>
                </a:spcBef>
                <a:spcAft>
                  <a:spcPts val="300"/>
                </a:spcAft>
                <a:tabLst>
                  <a:tab pos="3960495" algn="l"/>
                </a:tabLst>
              </a:pPr>
              <a:r>
                <a:rPr lang="vi-VN" b="1" dirty="0">
                  <a:solidFill>
                    <a:srgbClr val="FF0000"/>
                  </a:solidFill>
                  <a:latin typeface="Raleway Light" pitchFamily="2" charset="0"/>
                </a:rPr>
                <a:t>Thứ hai</a:t>
              </a:r>
              <a:r>
                <a:rPr lang="vi-VN" dirty="0">
                  <a:latin typeface="Raleway Light" pitchFamily="2" charset="0"/>
                </a:rPr>
                <a:t>, về xây dựng lực lượng: Trên cơ sở khối liên minh công nông, cần khơi dậy tinh thần dân tộc trong mọi tầng lớp nhân dân, tập hợp mọi lực lượng yêu nước trong mặt trận dân tộc thống nhất rộng rãi.</a:t>
              </a:r>
              <a:endParaRPr lang="en-US"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250504" y="1907720"/>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732327" y="4106336"/>
            <a:ext cx="1629303" cy="646429"/>
          </a:xfrm>
          <a:prstGeom prst="rect">
            <a:avLst/>
          </a:prstGeom>
        </p:spPr>
      </p:pic>
      <p:sp>
        <p:nvSpPr>
          <p:cNvPr id="14" name="TextBox 14"/>
          <p:cNvSpPr txBox="1"/>
          <p:nvPr/>
        </p:nvSpPr>
        <p:spPr>
          <a:xfrm>
            <a:off x="1771465" y="568458"/>
            <a:ext cx="4131196" cy="553678"/>
          </a:xfrm>
          <a:prstGeom prst="rect">
            <a:avLst/>
          </a:prstGeom>
        </p:spPr>
        <p:txBody>
          <a:bodyPr wrap="square" lIns="0" tIns="0" rIns="0" bIns="0" rtlCol="0" anchor="t">
            <a:spAutoFit/>
          </a:bodyPr>
          <a:lstStyle/>
          <a:p>
            <a:pPr>
              <a:lnSpc>
                <a:spcPts val="4755"/>
              </a:lnSpc>
            </a:pPr>
            <a:r>
              <a:rPr lang="en-US" sz="3000" dirty="0" err="1">
                <a:latin typeface="Raleway ExtraBold" pitchFamily="2" charset="0"/>
              </a:rPr>
              <a:t>Bài</a:t>
            </a:r>
            <a:r>
              <a:rPr lang="en-US" sz="3000" dirty="0">
                <a:latin typeface="Raleway ExtraBold" pitchFamily="2" charset="0"/>
              </a:rPr>
              <a:t> </a:t>
            </a:r>
            <a:r>
              <a:rPr lang="en-US" sz="3000" dirty="0" err="1">
                <a:latin typeface="Raleway ExtraBold" pitchFamily="2" charset="0"/>
              </a:rPr>
              <a:t>học</a:t>
            </a:r>
            <a:r>
              <a:rPr lang="en-US" sz="3000" dirty="0">
                <a:latin typeface="Raleway ExtraBold" pitchFamily="2" charset="0"/>
              </a:rPr>
              <a:t> </a:t>
            </a:r>
            <a:r>
              <a:rPr lang="en-US" sz="3000" dirty="0" err="1">
                <a:latin typeface="Raleway ExtraBold" pitchFamily="2" charset="0"/>
              </a:rPr>
              <a:t>kinh</a:t>
            </a:r>
            <a:r>
              <a:rPr lang="en-US" sz="3000" dirty="0">
                <a:latin typeface="Raleway ExtraBold" pitchFamily="2" charset="0"/>
              </a:rPr>
              <a:t> </a:t>
            </a:r>
            <a:r>
              <a:rPr lang="en-US" sz="3000" dirty="0" err="1">
                <a:latin typeface="Raleway ExtraBold" pitchFamily="2" charset="0"/>
              </a:rPr>
              <a:t>nghiệm</a:t>
            </a:r>
            <a:endParaRPr lang="en-US" sz="3000" dirty="0">
              <a:latin typeface="Raleway ExtraBold" pitchFamily="2" charset="0"/>
            </a:endParaRPr>
          </a:p>
        </p:txBody>
      </p:sp>
      <p:sp>
        <p:nvSpPr>
          <p:cNvPr id="15" name="TextBox 15"/>
          <p:cNvSpPr txBox="1"/>
          <p:nvPr/>
        </p:nvSpPr>
        <p:spPr>
          <a:xfrm>
            <a:off x="747542" y="561591"/>
            <a:ext cx="2497736" cy="897682"/>
          </a:xfrm>
          <a:prstGeom prst="rect">
            <a:avLst/>
          </a:prstGeom>
        </p:spPr>
        <p:txBody>
          <a:bodyPr lIns="0" tIns="0" rIns="0" bIns="0" rtlCol="0" anchor="t">
            <a:spAutoFit/>
          </a:bodyPr>
          <a:lstStyle/>
          <a:p>
            <a:pPr>
              <a:lnSpc>
                <a:spcPts val="6985"/>
              </a:lnSpc>
            </a:pPr>
            <a:r>
              <a:rPr lang="en-US" sz="6350" dirty="0" err="1">
                <a:latin typeface="Forte" panose="03060902040502070203" pitchFamily="66" charset="0"/>
              </a:rPr>
              <a:t>Về</a:t>
            </a:r>
            <a:r>
              <a:rPr lang="en-US" sz="6350"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662286" y="1344342"/>
            <a:ext cx="7660065" cy="430887"/>
          </a:xfrm>
          <a:prstGeom prst="rect">
            <a:avLst/>
          </a:prstGeom>
        </p:spPr>
        <p:txBody>
          <a:bodyPr wrap="square" lIns="0" tIns="0" rIns="0" bIns="0" rtlCol="0" anchor="t">
            <a:spAutoFit/>
          </a:bodyPr>
          <a:lstStyle/>
          <a:p>
            <a:pPr algn="ctr"/>
            <a:r>
              <a:rPr lang="vi-VN" dirty="0">
                <a:latin typeface="Raleway Light" pitchFamily="2" charset="0"/>
              </a:rPr>
              <a:t>Cách mạng tháng Tám thành công để lại cho Đảng và nhân dân Việt Nam nhiều kinh nghiệm quý báu</a:t>
            </a:r>
            <a:endParaRPr lang="en-US" dirty="0">
              <a:latin typeface="Raleway Light" pitchFamily="2" charset="0"/>
            </a:endParaRPr>
          </a:p>
        </p:txBody>
      </p:sp>
    </p:spTree>
    <p:extLst>
      <p:ext uri="{BB962C8B-B14F-4D97-AF65-F5344CB8AC3E}">
        <p14:creationId xmlns:p14="http://schemas.microsoft.com/office/powerpoint/2010/main" val="574232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B8AB1A9-30BA-4511-BB83-EDED59DC88DE}"/>
              </a:ext>
            </a:extLst>
          </p:cNvPr>
          <p:cNvPicPr>
            <a:picLocks noChangeAspect="1"/>
          </p:cNvPicPr>
          <p:nvPr/>
        </p:nvPicPr>
        <p:blipFill>
          <a:blip r:embed="rId2"/>
          <a:stretch>
            <a:fillRect/>
          </a:stretch>
        </p:blipFill>
        <p:spPr>
          <a:xfrm>
            <a:off x="5075763" y="2329889"/>
            <a:ext cx="3497548" cy="22451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1719807" y="943971"/>
            <a:ext cx="3988783"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747542" y="2246567"/>
            <a:ext cx="3920491" cy="233679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602" y="-2115027"/>
              <a:ext cx="6540965" cy="2006299"/>
            </a:xfrm>
            <a:prstGeom prst="rect">
              <a:avLst/>
            </a:prstGeom>
          </p:spPr>
          <p:txBody>
            <a:bodyPr wrap="square" lIns="0" tIns="0" rIns="0" bIns="0" rtlCol="0" anchor="t">
              <a:spAutoFit/>
            </a:bodyPr>
            <a:lstStyle/>
            <a:p>
              <a:pPr marR="0" algn="just">
                <a:lnSpc>
                  <a:spcPct val="107000"/>
                </a:lnSpc>
                <a:spcBef>
                  <a:spcPts val="300"/>
                </a:spcBef>
                <a:spcAft>
                  <a:spcPts val="300"/>
                </a:spcAft>
                <a:tabLst>
                  <a:tab pos="3960495" algn="l"/>
                </a:tabLst>
              </a:pPr>
              <a:r>
                <a:rPr lang="vi-VN" b="1" dirty="0">
                  <a:solidFill>
                    <a:srgbClr val="FF0000"/>
                  </a:solidFill>
                  <a:latin typeface="Raleway Light" pitchFamily="2" charset="0"/>
                </a:rPr>
                <a:t>Thứ ba, </a:t>
              </a:r>
              <a:r>
                <a:rPr lang="vi-VN" dirty="0">
                  <a:latin typeface="Raleway Light" pitchFamily="2" charset="0"/>
                </a:rPr>
                <a:t>về phương pháp cách mạng: Nắm vững quan điểm bạo lực cách mạng của quần chúng, ra sức xây dựng lực lượng chính trị và lực lượng vũ trang, kết hợp đấu tranh chính trị với đấu tranh vũ trang, tiến hành chiến tranh du kích cục bộ và khởi nghĩa từng phần</a:t>
              </a:r>
              <a:endParaRPr lang="en-US"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250504" y="1907720"/>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732327" y="4106336"/>
            <a:ext cx="1629303" cy="646429"/>
          </a:xfrm>
          <a:prstGeom prst="rect">
            <a:avLst/>
          </a:prstGeom>
        </p:spPr>
      </p:pic>
      <p:sp>
        <p:nvSpPr>
          <p:cNvPr id="14" name="TextBox 14"/>
          <p:cNvSpPr txBox="1"/>
          <p:nvPr/>
        </p:nvSpPr>
        <p:spPr>
          <a:xfrm>
            <a:off x="1771465" y="568458"/>
            <a:ext cx="4131196" cy="553678"/>
          </a:xfrm>
          <a:prstGeom prst="rect">
            <a:avLst/>
          </a:prstGeom>
        </p:spPr>
        <p:txBody>
          <a:bodyPr wrap="square" lIns="0" tIns="0" rIns="0" bIns="0" rtlCol="0" anchor="t">
            <a:spAutoFit/>
          </a:bodyPr>
          <a:lstStyle/>
          <a:p>
            <a:pPr>
              <a:lnSpc>
                <a:spcPts val="4755"/>
              </a:lnSpc>
            </a:pPr>
            <a:r>
              <a:rPr lang="en-US" sz="3000" dirty="0" err="1">
                <a:latin typeface="Raleway ExtraBold" pitchFamily="2" charset="0"/>
              </a:rPr>
              <a:t>Bài</a:t>
            </a:r>
            <a:r>
              <a:rPr lang="en-US" sz="3000" dirty="0">
                <a:latin typeface="Raleway ExtraBold" pitchFamily="2" charset="0"/>
              </a:rPr>
              <a:t> </a:t>
            </a:r>
            <a:r>
              <a:rPr lang="en-US" sz="3000" dirty="0" err="1">
                <a:latin typeface="Raleway ExtraBold" pitchFamily="2" charset="0"/>
              </a:rPr>
              <a:t>học</a:t>
            </a:r>
            <a:r>
              <a:rPr lang="en-US" sz="3000" dirty="0">
                <a:latin typeface="Raleway ExtraBold" pitchFamily="2" charset="0"/>
              </a:rPr>
              <a:t> </a:t>
            </a:r>
            <a:r>
              <a:rPr lang="en-US" sz="3000" dirty="0" err="1">
                <a:latin typeface="Raleway ExtraBold" pitchFamily="2" charset="0"/>
              </a:rPr>
              <a:t>kinh</a:t>
            </a:r>
            <a:r>
              <a:rPr lang="en-US" sz="3000" dirty="0">
                <a:latin typeface="Raleway ExtraBold" pitchFamily="2" charset="0"/>
              </a:rPr>
              <a:t> </a:t>
            </a:r>
            <a:r>
              <a:rPr lang="en-US" sz="3000" dirty="0" err="1">
                <a:latin typeface="Raleway ExtraBold" pitchFamily="2" charset="0"/>
              </a:rPr>
              <a:t>nghiệm</a:t>
            </a:r>
            <a:endParaRPr lang="en-US" sz="3000" dirty="0">
              <a:latin typeface="Raleway ExtraBold" pitchFamily="2" charset="0"/>
            </a:endParaRPr>
          </a:p>
        </p:txBody>
      </p:sp>
      <p:sp>
        <p:nvSpPr>
          <p:cNvPr id="15" name="TextBox 15"/>
          <p:cNvSpPr txBox="1"/>
          <p:nvPr/>
        </p:nvSpPr>
        <p:spPr>
          <a:xfrm>
            <a:off x="747542" y="561591"/>
            <a:ext cx="2497736" cy="897682"/>
          </a:xfrm>
          <a:prstGeom prst="rect">
            <a:avLst/>
          </a:prstGeom>
        </p:spPr>
        <p:txBody>
          <a:bodyPr lIns="0" tIns="0" rIns="0" bIns="0" rtlCol="0" anchor="t">
            <a:spAutoFit/>
          </a:bodyPr>
          <a:lstStyle/>
          <a:p>
            <a:pPr>
              <a:lnSpc>
                <a:spcPts val="6985"/>
              </a:lnSpc>
            </a:pPr>
            <a:r>
              <a:rPr lang="en-US" sz="6350" dirty="0" err="1">
                <a:latin typeface="Forte" panose="03060902040502070203" pitchFamily="66" charset="0"/>
              </a:rPr>
              <a:t>Về</a:t>
            </a:r>
            <a:r>
              <a:rPr lang="en-US" sz="6350"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662286" y="1344342"/>
            <a:ext cx="7660065" cy="430887"/>
          </a:xfrm>
          <a:prstGeom prst="rect">
            <a:avLst/>
          </a:prstGeom>
        </p:spPr>
        <p:txBody>
          <a:bodyPr wrap="square" lIns="0" tIns="0" rIns="0" bIns="0" rtlCol="0" anchor="t">
            <a:spAutoFit/>
          </a:bodyPr>
          <a:lstStyle/>
          <a:p>
            <a:pPr algn="ctr"/>
            <a:r>
              <a:rPr lang="vi-VN" dirty="0">
                <a:latin typeface="Raleway Light" pitchFamily="2" charset="0"/>
              </a:rPr>
              <a:t>Cách mạng tháng Tám thành công để lại cho Đảng và nhân dân Việt Nam nhiều kinh nghiệm quý báu</a:t>
            </a:r>
            <a:endParaRPr lang="en-US" dirty="0">
              <a:latin typeface="Raleway Light" pitchFamily="2" charset="0"/>
            </a:endParaRPr>
          </a:p>
        </p:txBody>
      </p:sp>
    </p:spTree>
    <p:extLst>
      <p:ext uri="{BB962C8B-B14F-4D97-AF65-F5344CB8AC3E}">
        <p14:creationId xmlns:p14="http://schemas.microsoft.com/office/powerpoint/2010/main" val="3432025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BBECBDB-00F2-4112-A3EC-F1441DB7159C}"/>
              </a:ext>
            </a:extLst>
          </p:cNvPr>
          <p:cNvPicPr>
            <a:picLocks noChangeAspect="1"/>
          </p:cNvPicPr>
          <p:nvPr/>
        </p:nvPicPr>
        <p:blipFill>
          <a:blip r:embed="rId2"/>
          <a:stretch>
            <a:fillRect/>
          </a:stretch>
        </p:blipFill>
        <p:spPr>
          <a:xfrm>
            <a:off x="5050563" y="2246566"/>
            <a:ext cx="3426775" cy="2222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Group 4"/>
          <p:cNvGrpSpPr/>
          <p:nvPr/>
        </p:nvGrpSpPr>
        <p:grpSpPr>
          <a:xfrm>
            <a:off x="1719807" y="943971"/>
            <a:ext cx="3988783"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747542" y="2246567"/>
            <a:ext cx="3920491" cy="2336792"/>
            <a:chOff x="-211300" y="-2523050"/>
            <a:chExt cx="6974772" cy="2932087"/>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602" y="-1801470"/>
              <a:ext cx="6540965" cy="1427829"/>
            </a:xfrm>
            <a:prstGeom prst="rect">
              <a:avLst/>
            </a:prstGeom>
          </p:spPr>
          <p:txBody>
            <a:bodyPr wrap="square" lIns="0" tIns="0" rIns="0" bIns="0" rtlCol="0" anchor="t">
              <a:spAutoFit/>
            </a:bodyPr>
            <a:lstStyle/>
            <a:p>
              <a:pPr marR="0" algn="just">
                <a:lnSpc>
                  <a:spcPct val="107000"/>
                </a:lnSpc>
                <a:spcBef>
                  <a:spcPts val="300"/>
                </a:spcBef>
                <a:spcAft>
                  <a:spcPts val="300"/>
                </a:spcAft>
                <a:tabLst>
                  <a:tab pos="3960495" algn="l"/>
                </a:tabLst>
              </a:pPr>
              <a:r>
                <a:rPr lang="vi-VN" b="1" dirty="0">
                  <a:solidFill>
                    <a:srgbClr val="FF0000"/>
                  </a:solidFill>
                  <a:latin typeface="Raleway Light" pitchFamily="2" charset="0"/>
                </a:rPr>
                <a:t>Thư tư, </a:t>
              </a:r>
              <a:r>
                <a:rPr lang="vi-VN" dirty="0">
                  <a:latin typeface="Raleway Light" pitchFamily="2" charset="0"/>
                </a:rPr>
                <a:t>về xây dựng Đảng: Phải xây dựng một Đảng cách mạng tiên phong của giai cấp công nhân, nhân dân lao động và toàn dân tộc Việt Nam, tuyệt đối trung thành với lợi ích của giai cấp và dân tộc; </a:t>
              </a:r>
              <a:endParaRPr lang="en-US"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4250504" y="1907720"/>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732327" y="4106336"/>
            <a:ext cx="1629303" cy="646429"/>
          </a:xfrm>
          <a:prstGeom prst="rect">
            <a:avLst/>
          </a:prstGeom>
        </p:spPr>
      </p:pic>
      <p:sp>
        <p:nvSpPr>
          <p:cNvPr id="14" name="TextBox 14"/>
          <p:cNvSpPr txBox="1"/>
          <p:nvPr/>
        </p:nvSpPr>
        <p:spPr>
          <a:xfrm>
            <a:off x="1822265" y="637971"/>
            <a:ext cx="4131196" cy="553678"/>
          </a:xfrm>
          <a:prstGeom prst="rect">
            <a:avLst/>
          </a:prstGeom>
        </p:spPr>
        <p:txBody>
          <a:bodyPr wrap="square" lIns="0" tIns="0" rIns="0" bIns="0" rtlCol="0" anchor="t">
            <a:spAutoFit/>
          </a:bodyPr>
          <a:lstStyle/>
          <a:p>
            <a:pPr>
              <a:lnSpc>
                <a:spcPts val="4755"/>
              </a:lnSpc>
            </a:pPr>
            <a:r>
              <a:rPr lang="en-US" sz="3000" dirty="0" err="1">
                <a:latin typeface="Raleway ExtraBold" pitchFamily="2" charset="0"/>
              </a:rPr>
              <a:t>Bài</a:t>
            </a:r>
            <a:r>
              <a:rPr lang="en-US" sz="3000" dirty="0">
                <a:latin typeface="Raleway ExtraBold" pitchFamily="2" charset="0"/>
              </a:rPr>
              <a:t> </a:t>
            </a:r>
            <a:r>
              <a:rPr lang="en-US" sz="3000" dirty="0" err="1">
                <a:latin typeface="Raleway ExtraBold" pitchFamily="2" charset="0"/>
              </a:rPr>
              <a:t>học</a:t>
            </a:r>
            <a:r>
              <a:rPr lang="en-US" sz="3000" dirty="0">
                <a:latin typeface="Raleway ExtraBold" pitchFamily="2" charset="0"/>
              </a:rPr>
              <a:t> </a:t>
            </a:r>
            <a:r>
              <a:rPr lang="en-US" sz="3000" dirty="0" err="1">
                <a:latin typeface="Raleway ExtraBold" pitchFamily="2" charset="0"/>
              </a:rPr>
              <a:t>kinh</a:t>
            </a:r>
            <a:r>
              <a:rPr lang="en-US" sz="3000" dirty="0">
                <a:latin typeface="Raleway ExtraBold" pitchFamily="2" charset="0"/>
              </a:rPr>
              <a:t> </a:t>
            </a:r>
            <a:r>
              <a:rPr lang="en-US" sz="3000" dirty="0" err="1">
                <a:latin typeface="Raleway ExtraBold" pitchFamily="2" charset="0"/>
              </a:rPr>
              <a:t>nghiệm</a:t>
            </a:r>
            <a:endParaRPr lang="en-US" sz="3000" dirty="0">
              <a:latin typeface="Raleway ExtraBold" pitchFamily="2" charset="0"/>
            </a:endParaRPr>
          </a:p>
        </p:txBody>
      </p:sp>
      <p:sp>
        <p:nvSpPr>
          <p:cNvPr id="15" name="TextBox 15"/>
          <p:cNvSpPr txBox="1"/>
          <p:nvPr/>
        </p:nvSpPr>
        <p:spPr>
          <a:xfrm>
            <a:off x="747542" y="561591"/>
            <a:ext cx="2497736" cy="897682"/>
          </a:xfrm>
          <a:prstGeom prst="rect">
            <a:avLst/>
          </a:prstGeom>
        </p:spPr>
        <p:txBody>
          <a:bodyPr lIns="0" tIns="0" rIns="0" bIns="0" rtlCol="0" anchor="t">
            <a:spAutoFit/>
          </a:bodyPr>
          <a:lstStyle/>
          <a:p>
            <a:pPr>
              <a:lnSpc>
                <a:spcPts val="6985"/>
              </a:lnSpc>
            </a:pPr>
            <a:r>
              <a:rPr lang="en-US" sz="6350" dirty="0" err="1">
                <a:latin typeface="Forte" panose="03060902040502070203" pitchFamily="66" charset="0"/>
              </a:rPr>
              <a:t>Về</a:t>
            </a:r>
            <a:r>
              <a:rPr lang="en-US" sz="6350" dirty="0">
                <a:latin typeface="Forte" panose="03060902040502070203" pitchFamily="66" charset="0"/>
              </a:rPr>
              <a:t> </a:t>
            </a:r>
          </a:p>
        </p:txBody>
      </p:sp>
      <p:sp>
        <p:nvSpPr>
          <p:cNvPr id="19" name="TextBox 4">
            <a:extLst>
              <a:ext uri="{FF2B5EF4-FFF2-40B4-BE49-F238E27FC236}">
                <a16:creationId xmlns:a16="http://schemas.microsoft.com/office/drawing/2014/main" id="{A35F7B3A-214C-436F-BE36-8C3475B76BAF}"/>
              </a:ext>
            </a:extLst>
          </p:cNvPr>
          <p:cNvSpPr txBox="1"/>
          <p:nvPr/>
        </p:nvSpPr>
        <p:spPr>
          <a:xfrm>
            <a:off x="662286" y="1344342"/>
            <a:ext cx="7660065" cy="430887"/>
          </a:xfrm>
          <a:prstGeom prst="rect">
            <a:avLst/>
          </a:prstGeom>
        </p:spPr>
        <p:txBody>
          <a:bodyPr wrap="square" lIns="0" tIns="0" rIns="0" bIns="0" rtlCol="0" anchor="t">
            <a:spAutoFit/>
          </a:bodyPr>
          <a:lstStyle/>
          <a:p>
            <a:pPr algn="ctr"/>
            <a:r>
              <a:rPr lang="vi-VN" dirty="0">
                <a:latin typeface="Raleway Light" pitchFamily="2" charset="0"/>
              </a:rPr>
              <a:t>Cách mạng tháng Tám thành công để lại cho Đảng và nhân dân Việt Nam nhiều kinh nghiệm quý báu</a:t>
            </a:r>
            <a:endParaRPr lang="en-US" dirty="0">
              <a:latin typeface="Raleway Light" pitchFamily="2" charset="0"/>
            </a:endParaRPr>
          </a:p>
        </p:txBody>
      </p:sp>
    </p:spTree>
    <p:extLst>
      <p:ext uri="{BB962C8B-B14F-4D97-AF65-F5344CB8AC3E}">
        <p14:creationId xmlns:p14="http://schemas.microsoft.com/office/powerpoint/2010/main" val="112333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550606" y="1959426"/>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lãnh đạo quá trình đấu tranh giải phóng dân tộc, giành chính quyền (1930-1945)</a:t>
            </a:r>
            <a:endParaRPr lang="en-US" sz="3200" dirty="0"/>
          </a:p>
        </p:txBody>
      </p:sp>
      <p:sp>
        <p:nvSpPr>
          <p:cNvPr id="93" name="Google Shape;93;p16"/>
          <p:cNvSpPr txBox="1">
            <a:spLocks noGrp="1"/>
          </p:cNvSpPr>
          <p:nvPr>
            <p:ph type="subTitle" idx="1"/>
          </p:nvPr>
        </p:nvSpPr>
        <p:spPr>
          <a:xfrm>
            <a:off x="734961" y="3280046"/>
            <a:ext cx="7772400" cy="784800"/>
          </a:xfrm>
          <a:prstGeom prst="rect">
            <a:avLst/>
          </a:prstGeom>
        </p:spPr>
        <p:txBody>
          <a:bodyPr spcFirstLastPara="1" wrap="square" lIns="91425" tIns="91425" rIns="91425" bIns="91425" anchor="t" anchorCtr="0">
            <a:noAutofit/>
          </a:bodyPr>
          <a:lstStyle/>
          <a:p>
            <a:pPr marL="0" indent="0" algn="just">
              <a:lnSpc>
                <a:spcPct val="107000"/>
              </a:lnSpc>
              <a:spcBef>
                <a:spcPts val="300"/>
              </a:spcBef>
              <a:spcAft>
                <a:spcPts val="300"/>
              </a:spcAft>
            </a:pPr>
            <a:r>
              <a:rPr lang="en-US" sz="2200" dirty="0" smtClean="0"/>
              <a:t>1.2.3</a:t>
            </a:r>
            <a:r>
              <a:rPr lang="en-US" sz="2200" dirty="0"/>
              <a:t>.</a:t>
            </a:r>
            <a:r>
              <a:rPr lang="vi-VN" sz="2200" dirty="0"/>
              <a:t> Phong trào giải phóng dân tộc 1939-1945</a:t>
            </a:r>
            <a:endParaRPr lang="en-US" sz="2200" dirty="0"/>
          </a:p>
        </p:txBody>
      </p:sp>
      <p:sp>
        <p:nvSpPr>
          <p:cNvPr id="94" name="Google Shape;94;p16"/>
          <p:cNvSpPr txBox="1"/>
          <p:nvPr/>
        </p:nvSpPr>
        <p:spPr>
          <a:xfrm>
            <a:off x="550606" y="403122"/>
            <a:ext cx="1608110" cy="110145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1.2</a:t>
            </a:r>
            <a:endParaRPr sz="66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7959862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E815D-DA60-4381-AE3D-1E9332651647}"/>
              </a:ext>
            </a:extLst>
          </p:cNvPr>
          <p:cNvSpPr>
            <a:spLocks noGrp="1"/>
          </p:cNvSpPr>
          <p:nvPr>
            <p:ph type="body" idx="1"/>
          </p:nvPr>
        </p:nvSpPr>
        <p:spPr>
          <a:xfrm>
            <a:off x="748795" y="1418316"/>
            <a:ext cx="8019189" cy="2887696"/>
          </a:xfrm>
        </p:spPr>
        <p:txBody>
          <a:bodyPr/>
          <a:lstStyle/>
          <a:p>
            <a:pPr marL="38100" indent="0">
              <a:buNone/>
            </a:pPr>
            <a:r>
              <a:rPr lang="vi-VN" sz="1800" dirty="0"/>
              <a:t>Với thắng lợi của Cách mạng tháng Tám năm 1945, Đảng đã lãnh đạo nhân dân đưa lịch sử dân tộc sang trang mới, đánh dấu bước nhảy vọt vĩ đại trong quá trình tiến hóa của dân tộc. Nước Việt Nam Dân chủ Cộng hòa từ khi ra đời, dù phải trải qua muôn vàn khó khăn thử thách, nhưng dưới sự lãnh đạo của Đảng, với tinh thần đoàn kết phấn đấu của toàn dân, luôn được xây dựng và củng cố, vững bước tiến trên con đường độc lập dân tộc và chủ nghĩa xã hội. </a:t>
            </a:r>
            <a:r>
              <a:rPr lang="en-US" sz="1800" dirty="0" err="1"/>
              <a:t>Suốt</a:t>
            </a:r>
            <a:r>
              <a:rPr lang="en-US" sz="1800" dirty="0"/>
              <a:t> 15 </a:t>
            </a:r>
            <a:r>
              <a:rPr lang="en-US" sz="1800" dirty="0" err="1"/>
              <a:t>năm</a:t>
            </a:r>
            <a:r>
              <a:rPr lang="en-US" sz="1800" dirty="0"/>
              <a:t> </a:t>
            </a:r>
            <a:r>
              <a:rPr lang="en-US" sz="1800" dirty="0" err="1"/>
              <a:t>đấu</a:t>
            </a:r>
            <a:r>
              <a:rPr lang="en-US" sz="1800" dirty="0"/>
              <a:t> </a:t>
            </a:r>
            <a:r>
              <a:rPr lang="en-US" sz="1800" dirty="0" err="1"/>
              <a:t>tranh</a:t>
            </a:r>
            <a:r>
              <a:rPr lang="en-US" sz="1800" dirty="0"/>
              <a:t> </a:t>
            </a:r>
            <a:r>
              <a:rPr lang="en-US" sz="1800" dirty="0" err="1"/>
              <a:t>cách</a:t>
            </a:r>
            <a:r>
              <a:rPr lang="en-US" sz="1800" dirty="0"/>
              <a:t> </a:t>
            </a:r>
            <a:r>
              <a:rPr lang="en-US" sz="1800" dirty="0" err="1"/>
              <a:t>mạng</a:t>
            </a:r>
            <a:r>
              <a:rPr lang="en-US" sz="1800" dirty="0"/>
              <a:t> 1030-1945, </a:t>
            </a:r>
            <a:r>
              <a:rPr lang="en-US" sz="1800" dirty="0" err="1"/>
              <a:t>Đảng</a:t>
            </a:r>
            <a:r>
              <a:rPr lang="en-US" sz="1800" dirty="0"/>
              <a:t> </a:t>
            </a:r>
            <a:r>
              <a:rPr lang="en-US" sz="1800" dirty="0" err="1"/>
              <a:t>đã</a:t>
            </a:r>
            <a:r>
              <a:rPr lang="en-US" sz="1800" dirty="0"/>
              <a:t> </a:t>
            </a:r>
            <a:r>
              <a:rPr lang="en-US" sz="1800" dirty="0" err="1"/>
              <a:t>lãnh</a:t>
            </a:r>
            <a:r>
              <a:rPr lang="en-US" sz="1800" dirty="0"/>
              <a:t> </a:t>
            </a:r>
            <a:r>
              <a:rPr lang="en-US" sz="1800" dirty="0" err="1"/>
              <a:t>đạo</a:t>
            </a:r>
            <a:r>
              <a:rPr lang="en-US" sz="1800" dirty="0"/>
              <a:t> </a:t>
            </a:r>
            <a:r>
              <a:rPr lang="en-US" sz="1800" dirty="0" err="1"/>
              <a:t>giai</a:t>
            </a:r>
            <a:r>
              <a:rPr lang="en-US" sz="1800" dirty="0"/>
              <a:t> </a:t>
            </a:r>
            <a:r>
              <a:rPr lang="en-US" sz="1800" dirty="0" err="1"/>
              <a:t>cấp</a:t>
            </a:r>
            <a:r>
              <a:rPr lang="en-US" sz="1800" dirty="0"/>
              <a:t> </a:t>
            </a:r>
            <a:r>
              <a:rPr lang="en-US" sz="1800" dirty="0" err="1"/>
              <a:t>và</a:t>
            </a:r>
            <a:r>
              <a:rPr lang="en-US" sz="1800" dirty="0"/>
              <a:t> </a:t>
            </a:r>
            <a:r>
              <a:rPr lang="en-US" sz="1800" dirty="0" err="1"/>
              <a:t>dân</a:t>
            </a:r>
            <a:r>
              <a:rPr lang="en-US" sz="1800" dirty="0"/>
              <a:t> </a:t>
            </a:r>
            <a:r>
              <a:rPr lang="en-US" sz="1800" dirty="0" err="1"/>
              <a:t>tộc</a:t>
            </a:r>
            <a:r>
              <a:rPr lang="en-US" sz="1800" dirty="0"/>
              <a:t> </a:t>
            </a:r>
            <a:r>
              <a:rPr lang="en-US" sz="1800" dirty="0" err="1"/>
              <a:t>hoàn</a:t>
            </a:r>
            <a:r>
              <a:rPr lang="en-US" sz="1800" dirty="0"/>
              <a:t> </a:t>
            </a:r>
            <a:r>
              <a:rPr lang="en-US" sz="1800" dirty="0" err="1"/>
              <a:t>thành</a:t>
            </a:r>
            <a:r>
              <a:rPr lang="en-US" sz="1800" dirty="0"/>
              <a:t> </a:t>
            </a:r>
            <a:r>
              <a:rPr lang="en-US" sz="1800" dirty="0" err="1"/>
              <a:t>mục</a:t>
            </a:r>
            <a:r>
              <a:rPr lang="en-US" sz="1800" dirty="0"/>
              <a:t> </a:t>
            </a:r>
            <a:r>
              <a:rPr lang="en-US" sz="1800" dirty="0" err="1"/>
              <a:t>tiêu</a:t>
            </a:r>
            <a:r>
              <a:rPr lang="en-US" sz="1800" dirty="0"/>
              <a:t> </a:t>
            </a:r>
            <a:r>
              <a:rPr lang="en-US" sz="1800" dirty="0" err="1"/>
              <a:t>giành</a:t>
            </a:r>
            <a:r>
              <a:rPr lang="en-US" sz="1800" dirty="0"/>
              <a:t> </a:t>
            </a:r>
            <a:r>
              <a:rPr lang="en-US" sz="1800" dirty="0" err="1"/>
              <a:t>độc</a:t>
            </a:r>
            <a:r>
              <a:rPr lang="en-US" sz="1800" dirty="0"/>
              <a:t> </a:t>
            </a:r>
            <a:r>
              <a:rPr lang="en-US" sz="1800" dirty="0" err="1"/>
              <a:t>lập</a:t>
            </a:r>
            <a:r>
              <a:rPr lang="en-US" sz="1800" dirty="0"/>
              <a:t>, </a:t>
            </a:r>
            <a:r>
              <a:rPr lang="en-US" sz="1800" dirty="0" err="1"/>
              <a:t>thiết</a:t>
            </a:r>
            <a:r>
              <a:rPr lang="en-US" sz="1800" dirty="0"/>
              <a:t> </a:t>
            </a:r>
            <a:r>
              <a:rPr lang="en-US" sz="1800" dirty="0" err="1"/>
              <a:t>lập</a:t>
            </a:r>
            <a:r>
              <a:rPr lang="en-US" sz="1800" dirty="0"/>
              <a:t> </a:t>
            </a:r>
            <a:r>
              <a:rPr lang="en-US" sz="1800" dirty="0" err="1"/>
              <a:t>nhà</a:t>
            </a:r>
            <a:r>
              <a:rPr lang="en-US" sz="1800" dirty="0"/>
              <a:t> </a:t>
            </a:r>
            <a:r>
              <a:rPr lang="en-US" sz="1800" dirty="0" err="1"/>
              <a:t>nước</a:t>
            </a:r>
            <a:r>
              <a:rPr lang="en-US" sz="1800" dirty="0"/>
              <a:t> </a:t>
            </a:r>
            <a:r>
              <a:rPr lang="en-US" sz="1800" dirty="0" err="1"/>
              <a:t>dân</a:t>
            </a:r>
            <a:r>
              <a:rPr lang="en-US" sz="1800" dirty="0"/>
              <a:t> </a:t>
            </a:r>
            <a:r>
              <a:rPr lang="en-US" sz="1800" dirty="0" err="1"/>
              <a:t>chủ</a:t>
            </a:r>
            <a:r>
              <a:rPr lang="en-US" sz="1800" dirty="0"/>
              <a:t> </a:t>
            </a:r>
            <a:r>
              <a:rPr lang="en-US" sz="1800" dirty="0" err="1"/>
              <a:t>nhân</a:t>
            </a:r>
            <a:r>
              <a:rPr lang="en-US" sz="1800" dirty="0"/>
              <a:t> </a:t>
            </a:r>
            <a:r>
              <a:rPr lang="en-US" sz="1800" dirty="0" err="1"/>
              <a:t>dân</a:t>
            </a:r>
            <a:r>
              <a:rPr lang="en-US" sz="1800" dirty="0"/>
              <a:t>.</a:t>
            </a:r>
          </a:p>
          <a:p>
            <a:pPr marL="38100" indent="0">
              <a:buNone/>
            </a:pPr>
            <a:endParaRPr lang="en-US" sz="1800" dirty="0"/>
          </a:p>
        </p:txBody>
      </p:sp>
      <p:sp>
        <p:nvSpPr>
          <p:cNvPr id="3" name="Slide Number Placeholder 2">
            <a:extLst>
              <a:ext uri="{FF2B5EF4-FFF2-40B4-BE49-F238E27FC236}">
                <a16:creationId xmlns:a16="http://schemas.microsoft.com/office/drawing/2014/main" id="{68A37CCC-8F30-4580-8745-4C7A764509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1389598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DD81-C092-4D73-991B-A02D193FE389}"/>
              </a:ext>
            </a:extLst>
          </p:cNvPr>
          <p:cNvSpPr>
            <a:spLocks noGrp="1"/>
          </p:cNvSpPr>
          <p:nvPr>
            <p:ph type="title"/>
          </p:nvPr>
        </p:nvSpPr>
        <p:spPr/>
        <p:txBody>
          <a:bodyPr/>
          <a:lstStyle/>
          <a:p>
            <a:r>
              <a:rPr lang="en-US" sz="3000" dirty="0"/>
              <a:t>Danh </a:t>
            </a:r>
            <a:r>
              <a:rPr lang="en-US" sz="3000" dirty="0" err="1"/>
              <a:t>mục</a:t>
            </a:r>
            <a:r>
              <a:rPr lang="en-US" sz="3000" dirty="0"/>
              <a:t> </a:t>
            </a:r>
            <a:r>
              <a:rPr lang="en-US" sz="3000" dirty="0" err="1"/>
              <a:t>tài</a:t>
            </a:r>
            <a:r>
              <a:rPr lang="en-US" sz="3000" dirty="0"/>
              <a:t> </a:t>
            </a:r>
            <a:r>
              <a:rPr lang="en-US" sz="3000" dirty="0" err="1"/>
              <a:t>liệu</a:t>
            </a:r>
            <a:r>
              <a:rPr lang="en-US" sz="3000" dirty="0"/>
              <a:t> </a:t>
            </a:r>
            <a:r>
              <a:rPr lang="en-US" sz="3000" dirty="0" err="1"/>
              <a:t>tham</a:t>
            </a:r>
            <a:r>
              <a:rPr lang="en-US" sz="3000" dirty="0"/>
              <a:t> </a:t>
            </a:r>
            <a:r>
              <a:rPr lang="en-US" sz="3000" dirty="0" err="1"/>
              <a:t>khảo</a:t>
            </a:r>
            <a:endParaRPr lang="en-US" sz="3000" dirty="0"/>
          </a:p>
        </p:txBody>
      </p:sp>
      <p:sp>
        <p:nvSpPr>
          <p:cNvPr id="3" name="Text Placeholder 2">
            <a:extLst>
              <a:ext uri="{FF2B5EF4-FFF2-40B4-BE49-F238E27FC236}">
                <a16:creationId xmlns:a16="http://schemas.microsoft.com/office/drawing/2014/main" id="{F8693F4F-3845-48F7-8CE9-3C3E09645D7B}"/>
              </a:ext>
            </a:extLst>
          </p:cNvPr>
          <p:cNvSpPr>
            <a:spLocks noGrp="1"/>
          </p:cNvSpPr>
          <p:nvPr>
            <p:ph type="body" idx="1"/>
          </p:nvPr>
        </p:nvSpPr>
        <p:spPr>
          <a:xfrm>
            <a:off x="922000" y="1885951"/>
            <a:ext cx="7682400" cy="2366100"/>
          </a:xfrm>
        </p:spPr>
        <p:txBody>
          <a:bodyPr/>
          <a:lstStyle/>
          <a:p>
            <a:pPr algn="just"/>
            <a:r>
              <a:rPr lang="nb-NO" dirty="0"/>
              <a:t>H</a:t>
            </a:r>
            <a:r>
              <a:rPr lang="vi-VN" dirty="0"/>
              <a:t>ọ</a:t>
            </a:r>
            <a:r>
              <a:rPr lang="nb-NO" dirty="0"/>
              <a:t>c vi</a:t>
            </a:r>
            <a:r>
              <a:rPr lang="vi-VN" dirty="0"/>
              <a:t>ệ</a:t>
            </a:r>
            <a:r>
              <a:rPr lang="nb-NO" dirty="0"/>
              <a:t>n Chính tr</a:t>
            </a:r>
            <a:r>
              <a:rPr lang="vi-VN" dirty="0"/>
              <a:t>ị</a:t>
            </a:r>
            <a:r>
              <a:rPr lang="nb-NO" dirty="0"/>
              <a:t> khu v</a:t>
            </a:r>
            <a:r>
              <a:rPr lang="vi-VN" dirty="0"/>
              <a:t>ự</a:t>
            </a:r>
            <a:r>
              <a:rPr lang="nb-NO" dirty="0"/>
              <a:t>c I, Khoa L</a:t>
            </a:r>
            <a:r>
              <a:rPr lang="vi-VN" dirty="0"/>
              <a:t>ị</a:t>
            </a:r>
            <a:r>
              <a:rPr lang="nb-NO" dirty="0"/>
              <a:t>ch s</a:t>
            </a:r>
            <a:r>
              <a:rPr lang="vi-VN" dirty="0"/>
              <a:t>ử</a:t>
            </a:r>
            <a:r>
              <a:rPr lang="nb-NO" dirty="0"/>
              <a:t> Đ</a:t>
            </a:r>
            <a:r>
              <a:rPr lang="vi-VN" dirty="0"/>
              <a:t>ả</a:t>
            </a:r>
            <a:r>
              <a:rPr lang="nb-NO" dirty="0"/>
              <a:t>ng: L</a:t>
            </a:r>
            <a:r>
              <a:rPr lang="vi-VN" dirty="0"/>
              <a:t>ị</a:t>
            </a:r>
            <a:r>
              <a:rPr lang="nb-NO" dirty="0"/>
              <a:t>ch s</a:t>
            </a:r>
            <a:r>
              <a:rPr lang="vi-VN" dirty="0"/>
              <a:t>ử</a:t>
            </a:r>
            <a:r>
              <a:rPr lang="nb-NO" dirty="0"/>
              <a:t> Đ</a:t>
            </a:r>
            <a:r>
              <a:rPr lang="vi-VN" dirty="0"/>
              <a:t>ả</a:t>
            </a:r>
            <a:r>
              <a:rPr lang="nb-NO" dirty="0"/>
              <a:t>ng C</a:t>
            </a:r>
            <a:r>
              <a:rPr lang="vi-VN" dirty="0"/>
              <a:t>ộ</a:t>
            </a:r>
            <a:r>
              <a:rPr lang="nb-NO" dirty="0"/>
              <a:t>ng s</a:t>
            </a:r>
            <a:r>
              <a:rPr lang="vi-VN" dirty="0"/>
              <a:t>ả</a:t>
            </a:r>
            <a:r>
              <a:rPr lang="nb-NO" dirty="0"/>
              <a:t>n Vi</a:t>
            </a:r>
            <a:r>
              <a:rPr lang="vi-VN" dirty="0"/>
              <a:t>ệ</a:t>
            </a:r>
            <a:r>
              <a:rPr lang="pl-PL" dirty="0"/>
              <a:t>t Nam, Nxb Chính tr</a:t>
            </a:r>
            <a:r>
              <a:rPr lang="vi-VN" dirty="0"/>
              <a:t>ị</a:t>
            </a:r>
            <a:r>
              <a:rPr lang="nb-NO" dirty="0"/>
              <a:t> - Hành chính, H, 2016.</a:t>
            </a:r>
            <a:endParaRPr lang="pt-BR" dirty="0"/>
          </a:p>
          <a:p>
            <a:pPr algn="just"/>
            <a:r>
              <a:rPr lang="nb-NO" dirty="0"/>
              <a:t>PGS, TS Ph</a:t>
            </a:r>
            <a:r>
              <a:rPr lang="vi-VN" dirty="0"/>
              <a:t>ạ</a:t>
            </a:r>
            <a:r>
              <a:rPr lang="nb-NO" dirty="0"/>
              <a:t>m Xanh: Nguy</a:t>
            </a:r>
            <a:r>
              <a:rPr lang="vi-VN" dirty="0"/>
              <a:t>ễ</a:t>
            </a:r>
            <a:r>
              <a:rPr lang="nb-NO" dirty="0"/>
              <a:t>n Ái Qu</a:t>
            </a:r>
            <a:r>
              <a:rPr lang="vi-VN" dirty="0"/>
              <a:t>ố</a:t>
            </a:r>
            <a:r>
              <a:rPr lang="nb-NO" dirty="0"/>
              <a:t>c v</a:t>
            </a:r>
            <a:r>
              <a:rPr lang="vi-VN" dirty="0"/>
              <a:t>ớ</a:t>
            </a:r>
            <a:r>
              <a:rPr lang="nb-NO" dirty="0"/>
              <a:t>i vi</a:t>
            </a:r>
            <a:r>
              <a:rPr lang="vi-VN" dirty="0"/>
              <a:t>ệ</a:t>
            </a:r>
            <a:r>
              <a:rPr lang="nb-NO" dirty="0"/>
              <a:t>c truy</a:t>
            </a:r>
            <a:r>
              <a:rPr lang="vi-VN" dirty="0"/>
              <a:t>ề</a:t>
            </a:r>
            <a:r>
              <a:rPr lang="nb-NO" dirty="0"/>
              <a:t>n bá ch</a:t>
            </a:r>
            <a:r>
              <a:rPr lang="vi-VN" dirty="0"/>
              <a:t>ủ</a:t>
            </a:r>
            <a:r>
              <a:rPr lang="nb-NO" dirty="0"/>
              <a:t> nghĩa Mác-Lênin vào Vi</a:t>
            </a:r>
            <a:r>
              <a:rPr lang="vi-VN" dirty="0"/>
              <a:t>ệ</a:t>
            </a:r>
            <a:r>
              <a:rPr lang="pl-PL" dirty="0"/>
              <a:t>t Nam (1921-1930), Nxb Chính tr</a:t>
            </a:r>
            <a:r>
              <a:rPr lang="vi-VN" dirty="0"/>
              <a:t>ị</a:t>
            </a:r>
            <a:r>
              <a:rPr lang="nb-NO" dirty="0"/>
              <a:t> Qu</a:t>
            </a:r>
            <a:r>
              <a:rPr lang="vi-VN" dirty="0"/>
              <a:t>ố</a:t>
            </a:r>
            <a:r>
              <a:rPr lang="nb-NO" dirty="0"/>
              <a:t>c gia, HN, 2001.</a:t>
            </a:r>
            <a:endParaRPr lang="pt-BR" dirty="0"/>
          </a:p>
          <a:p>
            <a:pPr algn="just"/>
            <a:r>
              <a:rPr lang="nb-NO" dirty="0"/>
              <a:t>Lê M</a:t>
            </a:r>
            <a:r>
              <a:rPr lang="vi-VN" dirty="0"/>
              <a:t>ậ</a:t>
            </a:r>
            <a:r>
              <a:rPr lang="nb-NO" dirty="0"/>
              <a:t>u Hãn: </a:t>
            </a:r>
            <a:r>
              <a:rPr lang="vi-VN" dirty="0"/>
              <a:t>Các Cương lĩnh cách mạ</a:t>
            </a:r>
            <a:r>
              <a:rPr lang="nb-NO" dirty="0"/>
              <a:t>ng c</a:t>
            </a:r>
            <a:r>
              <a:rPr lang="vi-VN" dirty="0"/>
              <a:t>ủ</a:t>
            </a:r>
            <a:r>
              <a:rPr lang="nb-NO" dirty="0"/>
              <a:t>a Đ</a:t>
            </a:r>
            <a:r>
              <a:rPr lang="vi-VN" dirty="0"/>
              <a:t>ả</a:t>
            </a:r>
            <a:r>
              <a:rPr lang="nb-NO" dirty="0"/>
              <a:t>ng C</a:t>
            </a:r>
            <a:r>
              <a:rPr lang="vi-VN" dirty="0"/>
              <a:t>ộ</a:t>
            </a:r>
            <a:r>
              <a:rPr lang="nb-NO" dirty="0"/>
              <a:t>ng s</a:t>
            </a:r>
            <a:r>
              <a:rPr lang="vi-VN" dirty="0"/>
              <a:t>ả</a:t>
            </a:r>
            <a:r>
              <a:rPr lang="nb-NO" dirty="0"/>
              <a:t>n Vi</a:t>
            </a:r>
            <a:r>
              <a:rPr lang="vi-VN" dirty="0"/>
              <a:t>ệ</a:t>
            </a:r>
            <a:r>
              <a:rPr lang="pl-PL" dirty="0"/>
              <a:t>t Nam, Nxb. Chính tr</a:t>
            </a:r>
            <a:r>
              <a:rPr lang="vi-VN" dirty="0"/>
              <a:t>ị</a:t>
            </a:r>
            <a:r>
              <a:rPr lang="nb-NO" dirty="0"/>
              <a:t> qu</a:t>
            </a:r>
            <a:r>
              <a:rPr lang="vi-VN" dirty="0"/>
              <a:t>ố</a:t>
            </a:r>
            <a:r>
              <a:rPr lang="nb-NO" dirty="0"/>
              <a:t>c gia, H.2010.</a:t>
            </a:r>
            <a:endParaRPr lang="pt-BR" dirty="0"/>
          </a:p>
          <a:p>
            <a:endParaRPr lang="en-US" dirty="0"/>
          </a:p>
        </p:txBody>
      </p:sp>
      <p:sp>
        <p:nvSpPr>
          <p:cNvPr id="4" name="Slide Number Placeholder 3">
            <a:extLst>
              <a:ext uri="{FF2B5EF4-FFF2-40B4-BE49-F238E27FC236}">
                <a16:creationId xmlns:a16="http://schemas.microsoft.com/office/drawing/2014/main" id="{54377E54-B32C-4C9C-BD87-446644DA20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2382397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32</a:t>
            </a:fld>
            <a:endParaRPr/>
          </a:p>
        </p:txBody>
      </p:sp>
      <p:sp>
        <p:nvSpPr>
          <p:cNvPr id="390" name="Google Shape;390;p35"/>
          <p:cNvSpPr txBox="1">
            <a:spLocks noGrp="1"/>
          </p:cNvSpPr>
          <p:nvPr>
            <p:ph type="ctrTitle" idx="4294967295"/>
          </p:nvPr>
        </p:nvSpPr>
        <p:spPr>
          <a:xfrm>
            <a:off x="685799" y="1507150"/>
            <a:ext cx="7242349"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chemeClr val="accent1"/>
                </a:solidFill>
              </a:rPr>
              <a:t>Thank You!</a:t>
            </a:r>
            <a:endParaRPr sz="9600" dirty="0">
              <a:solidFill>
                <a:schemeClr val="accent1"/>
              </a:solidFill>
            </a:endParaRPr>
          </a:p>
        </p:txBody>
      </p:sp>
      <p:sp>
        <p:nvSpPr>
          <p:cNvPr id="391" name="Google Shape;391;p35"/>
          <p:cNvSpPr txBox="1">
            <a:spLocks noGrp="1"/>
          </p:cNvSpPr>
          <p:nvPr>
            <p:ph type="subTitle" idx="4294967295"/>
          </p:nvPr>
        </p:nvSpPr>
        <p:spPr>
          <a:xfrm>
            <a:off x="685800" y="2860000"/>
            <a:ext cx="6593700" cy="193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92" name="Google Shape;392;p35"/>
          <p:cNvSpPr/>
          <p:nvPr/>
        </p:nvSpPr>
        <p:spPr>
          <a:xfrm>
            <a:off x="8076243" y="2643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692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idx="4294967295"/>
          </p:nvPr>
        </p:nvSpPr>
        <p:spPr>
          <a:xfrm>
            <a:off x="685800" y="723378"/>
            <a:ext cx="7237425"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t>Bối cảnh lịch sử và chủ trương chiến lược mới của Đảng</a:t>
            </a:r>
            <a:endParaRPr sz="2400" dirty="0"/>
          </a:p>
        </p:txBody>
      </p:sp>
      <p:sp>
        <p:nvSpPr>
          <p:cNvPr id="85" name="Google Shape;85;p15"/>
          <p:cNvSpPr txBox="1">
            <a:spLocks noGrp="1"/>
          </p:cNvSpPr>
          <p:nvPr>
            <p:ph type="subTitle" idx="4294967295"/>
          </p:nvPr>
        </p:nvSpPr>
        <p:spPr>
          <a:xfrm>
            <a:off x="685800" y="1883178"/>
            <a:ext cx="7918600" cy="1930500"/>
          </a:xfrm>
          <a:prstGeom prst="rect">
            <a:avLst/>
          </a:prstGeom>
        </p:spPr>
        <p:txBody>
          <a:bodyPr spcFirstLastPara="1" wrap="square" lIns="91425" tIns="91425" rIns="91425" bIns="91425" anchor="t" anchorCtr="0">
            <a:noAutofit/>
          </a:bodyPr>
          <a:lstStyle/>
          <a:p>
            <a:pPr marL="285750" indent="-285750"/>
            <a:r>
              <a:rPr lang="vi-VN" dirty="0"/>
              <a:t>Tháng 9-1939, Chiến tranh thế giới thứ hai bùng nổ</a:t>
            </a:r>
            <a:endParaRPr lang="en-US" dirty="0"/>
          </a:p>
          <a:p>
            <a:pPr marL="285750" indent="-285750"/>
            <a:r>
              <a:rPr lang="vi-VN" dirty="0"/>
              <a:t>Ngày 28-9-1939, Toàn quyền Đông Dương ra Nghị định cấm tuyên truyền cộng sản, đặt Đảng Cộng sản Đông Dương ra ngoài vòng pháp luật</a:t>
            </a:r>
            <a:r>
              <a:rPr lang="en-US" dirty="0"/>
              <a:t>.</a:t>
            </a:r>
          </a:p>
          <a:p>
            <a:pPr marL="285750" indent="-285750"/>
            <a:r>
              <a:rPr lang="vi-VN" dirty="0"/>
              <a:t>Tháng 12-1941, chiến tranh Thái Bình Dương bùng nổ. Quân phiệt Nhật lần lượt đánh chiếm nhiều thuộc địa của Mỹ và Anh ở trên biển và trong đất liền.</a:t>
            </a:r>
            <a:endParaRPr lang="en-US" dirty="0"/>
          </a:p>
          <a:p>
            <a:pPr marL="0" lvl="0" indent="0" algn="l" rtl="0">
              <a:spcBef>
                <a:spcPts val="600"/>
              </a:spcBef>
              <a:spcAft>
                <a:spcPts val="0"/>
              </a:spcAft>
              <a:buNone/>
            </a:pPr>
            <a:endParaRPr dirty="0"/>
          </a:p>
        </p:txBody>
      </p:sp>
      <p:sp>
        <p:nvSpPr>
          <p:cNvPr id="87" name="Google Shape;87;p1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a:extLst>
              <a:ext uri="{FF2B5EF4-FFF2-40B4-BE49-F238E27FC236}">
                <a16:creationId xmlns:a16="http://schemas.microsoft.com/office/drawing/2014/main" id="{0B5E0420-E37D-4A8F-9800-3539C766C89A}"/>
              </a:ext>
            </a:extLst>
          </p:cNvPr>
          <p:cNvSpPr/>
          <p:nvPr/>
        </p:nvSpPr>
        <p:spPr>
          <a:xfrm>
            <a:off x="484816" y="452471"/>
            <a:ext cx="3891241"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922000" y="891449"/>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t>Hội nghị Ban Chấp hành Trung ương Đảng Cộng sản Đông Dương tháng 11/1939</a:t>
            </a:r>
            <a:endParaRPr sz="2400" dirty="0"/>
          </a:p>
        </p:txBody>
      </p:sp>
      <p:sp>
        <p:nvSpPr>
          <p:cNvPr id="106" name="Google Shape;106;p18"/>
          <p:cNvSpPr txBox="1">
            <a:spLocks noGrp="1"/>
          </p:cNvSpPr>
          <p:nvPr>
            <p:ph type="body" idx="1"/>
          </p:nvPr>
        </p:nvSpPr>
        <p:spPr>
          <a:xfrm>
            <a:off x="607299" y="1774341"/>
            <a:ext cx="7682400" cy="2841451"/>
          </a:xfrm>
          <a:prstGeom prst="rect">
            <a:avLst/>
          </a:prstGeom>
        </p:spPr>
        <p:txBody>
          <a:bodyPr spcFirstLastPara="1" wrap="square" lIns="91425" tIns="91425" rIns="91425" bIns="91425" anchor="t" anchorCtr="0">
            <a:noAutofit/>
          </a:bodyPr>
          <a:lstStyle/>
          <a:p>
            <a:pPr algn="l" fontAlgn="base"/>
            <a:r>
              <a:rPr lang="vi-VN" sz="1600" dirty="0"/>
              <a:t>Đặt nhiệm vụ giải phóng dân tộc l</a:t>
            </a:r>
            <a:r>
              <a:rPr lang="en-US" sz="1600" dirty="0" err="1"/>
              <a:t>ên</a:t>
            </a:r>
            <a:r>
              <a:rPr lang="en-US" sz="1600" dirty="0"/>
              <a:t> </a:t>
            </a:r>
            <a:r>
              <a:rPr lang="en-US" sz="1600" dirty="0" err="1"/>
              <a:t>hàng</a:t>
            </a:r>
            <a:r>
              <a:rPr lang="vi-VN" sz="1600" dirty="0"/>
              <a:t>ng đầu; tạm gác khẩu hiệu cách mạng ruộng đất, chỉ tịch thu ruộng đất của đế quốc và địa chủ phản bội quyền lợi dân tộc, chống tô cao, lãi nặng; thay khẩu hiệu lập chính quyền Xô viết công – nông – binh bằng khẩu hiệu lập chính quyền dân chủ cộng hòa.</a:t>
            </a:r>
          </a:p>
          <a:p>
            <a:pPr algn="l" fontAlgn="base"/>
            <a:r>
              <a:rPr lang="vi-VN" sz="1600" dirty="0"/>
              <a:t>Phương pháp đấu tranh: chuyển từ đấu tranh đòi dân sinh, dân chủ  sang đấu tranh trực tiếp đánh đổ chính quyền đế quốc và tay sai; từ hoạt động hợp pháp, nửa hợp pháp sang hoạt động bí mật, bất hợp pháp.</a:t>
            </a:r>
          </a:p>
          <a:p>
            <a:pPr algn="l" fontAlgn="base"/>
            <a:r>
              <a:rPr lang="vi-VN" sz="1600" dirty="0"/>
              <a:t>Thành lập Mặt trận thống nhất dân tộc phản đế Đông Dương thay cho Mặt trận Dân chủ Đông Dương, nhằm tập hợp mọi lực lượng dân tộc chống đế quốc.</a:t>
            </a:r>
          </a:p>
        </p:txBody>
      </p:sp>
      <p:sp>
        <p:nvSpPr>
          <p:cNvPr id="107" name="Google Shape;107;p1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12" name="TextBox 11">
            <a:extLst>
              <a:ext uri="{FF2B5EF4-FFF2-40B4-BE49-F238E27FC236}">
                <a16:creationId xmlns:a16="http://schemas.microsoft.com/office/drawing/2014/main" id="{0D2AE1EA-A159-4B1B-9E8C-05CEFDA52388}"/>
              </a:ext>
            </a:extLst>
          </p:cNvPr>
          <p:cNvSpPr txBox="1"/>
          <p:nvPr/>
        </p:nvSpPr>
        <p:spPr>
          <a:xfrm>
            <a:off x="654824" y="502323"/>
            <a:ext cx="4572000" cy="461665"/>
          </a:xfrm>
          <a:prstGeom prst="rect">
            <a:avLst/>
          </a:prstGeom>
          <a:noFill/>
        </p:spPr>
        <p:txBody>
          <a:bodyPr wrap="square">
            <a:spAutoFit/>
          </a:bodyPr>
          <a:lstStyle/>
          <a:p>
            <a:pPr algn="l" fontAlgn="base"/>
            <a:r>
              <a:rPr lang="vi-VN" sz="2400" dirty="0">
                <a:latin typeface="Raleway ExtraBold" pitchFamily="2" charset="0"/>
              </a:rPr>
              <a:t>Chủ trương của Đảng</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3" name="Freeform 5">
            <a:extLst>
              <a:ext uri="{FF2B5EF4-FFF2-40B4-BE49-F238E27FC236}">
                <a16:creationId xmlns:a16="http://schemas.microsoft.com/office/drawing/2014/main" id="{0B5E0420-E37D-4A8F-9800-3539C766C89A}"/>
              </a:ext>
            </a:extLst>
          </p:cNvPr>
          <p:cNvSpPr/>
          <p:nvPr/>
        </p:nvSpPr>
        <p:spPr>
          <a:xfrm>
            <a:off x="484816" y="452471"/>
            <a:ext cx="3891241" cy="557259"/>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05" name="Google Shape;105;p18"/>
          <p:cNvSpPr txBox="1">
            <a:spLocks noGrp="1"/>
          </p:cNvSpPr>
          <p:nvPr>
            <p:ph type="title"/>
          </p:nvPr>
        </p:nvSpPr>
        <p:spPr>
          <a:xfrm>
            <a:off x="922000" y="891449"/>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t>Hội nghị lần thứ 8 Ban Chấp hành Trung ương Đảng (tháng 5/1941) do Nguyễn Ái Quốc chủ trì</a:t>
            </a:r>
            <a:endParaRPr sz="2000" dirty="0"/>
          </a:p>
        </p:txBody>
      </p:sp>
      <p:sp>
        <p:nvSpPr>
          <p:cNvPr id="106" name="Google Shape;106;p18"/>
          <p:cNvSpPr txBox="1">
            <a:spLocks noGrp="1"/>
          </p:cNvSpPr>
          <p:nvPr>
            <p:ph type="body" idx="1"/>
          </p:nvPr>
        </p:nvSpPr>
        <p:spPr>
          <a:xfrm>
            <a:off x="614940" y="1591460"/>
            <a:ext cx="8044244" cy="3099569"/>
          </a:xfrm>
          <a:prstGeom prst="rect">
            <a:avLst/>
          </a:prstGeom>
        </p:spPr>
        <p:txBody>
          <a:bodyPr spcFirstLastPara="1" wrap="square" lIns="91425" tIns="91425" rIns="91425" bIns="91425" anchor="t" anchorCtr="0">
            <a:noAutofit/>
          </a:bodyPr>
          <a:lstStyle/>
          <a:p>
            <a:pPr algn="l" fontAlgn="base"/>
            <a:r>
              <a:rPr lang="vi-VN" sz="1600" i="1" dirty="0">
                <a:effectLst/>
                <a:latin typeface="Raleway Light" pitchFamily="2" charset="0"/>
                <a:ea typeface="Calibri" panose="020F0502020204030204" pitchFamily="34" charset="0"/>
              </a:rPr>
              <a:t>Thứ nhất</a:t>
            </a:r>
            <a:r>
              <a:rPr lang="vi-VN" sz="1600" dirty="0">
                <a:effectLst/>
                <a:latin typeface="Raleway Light" pitchFamily="2" charset="0"/>
                <a:ea typeface="Calibri" panose="020F0502020204030204" pitchFamily="34" charset="0"/>
              </a:rPr>
              <a:t>, hết sức nhấn mạnh mâu thuẫn chủ yếu đòi hỏi phải được giải quyết cấp bách là mâu thuẫn giữa dân tộc Việt Nam với đế quốc phát xít Pháp - Nhật</a:t>
            </a:r>
            <a:endParaRPr lang="en-US" sz="1600" dirty="0">
              <a:effectLst/>
              <a:latin typeface="Raleway Light" pitchFamily="2" charset="0"/>
              <a:ea typeface="Calibri" panose="020F0502020204030204" pitchFamily="34" charset="0"/>
            </a:endParaRPr>
          </a:p>
          <a:p>
            <a:pPr algn="l" fontAlgn="base"/>
            <a:r>
              <a:rPr lang="vi-VN" sz="1600" i="1" dirty="0">
                <a:effectLst/>
                <a:latin typeface="Raleway Light" pitchFamily="2" charset="0"/>
                <a:ea typeface="Calibri" panose="020F0502020204030204" pitchFamily="34" charset="0"/>
              </a:rPr>
              <a:t>Thứ hai</a:t>
            </a:r>
            <a:r>
              <a:rPr lang="vi-VN" sz="1600" dirty="0">
                <a:effectLst/>
                <a:latin typeface="Raleway Light" pitchFamily="2" charset="0"/>
                <a:ea typeface="Calibri" panose="020F0502020204030204" pitchFamily="34" charset="0"/>
              </a:rPr>
              <a:t>, khẳng định dứt khoát chủ trương “phải thay đổi chiến lược”</a:t>
            </a:r>
            <a:endParaRPr lang="en-US" sz="1600" dirty="0">
              <a:latin typeface="Raleway Light" pitchFamily="2" charset="0"/>
              <a:ea typeface="Calibri" panose="020F0502020204030204" pitchFamily="34" charset="0"/>
            </a:endParaRPr>
          </a:p>
          <a:p>
            <a:pPr algn="l" fontAlgn="base"/>
            <a:r>
              <a:rPr lang="vi-VN" sz="1600" i="1" dirty="0">
                <a:effectLst/>
                <a:latin typeface="Raleway Light" pitchFamily="2" charset="0"/>
                <a:ea typeface="Calibri" panose="020F0502020204030204" pitchFamily="34" charset="0"/>
              </a:rPr>
              <a:t>Thứ ba</a:t>
            </a:r>
            <a:r>
              <a:rPr lang="vi-VN" sz="1600" dirty="0">
                <a:effectLst/>
                <a:latin typeface="Raleway Light" pitchFamily="2" charset="0"/>
                <a:ea typeface="Calibri" panose="020F0502020204030204" pitchFamily="34" charset="0"/>
              </a:rPr>
              <a:t>, giải quyết vấn đề dân tộc trong khuôn khổ từng nước ở Đông Dương, thi hành chính sách “dân tộc tự quyết”. </a:t>
            </a:r>
            <a:endParaRPr lang="en-US" sz="1600" dirty="0">
              <a:effectLst/>
              <a:latin typeface="Raleway Light" pitchFamily="2" charset="0"/>
              <a:ea typeface="Calibri" panose="020F0502020204030204" pitchFamily="34" charset="0"/>
            </a:endParaRPr>
          </a:p>
          <a:p>
            <a:pPr algn="l" fontAlgn="base"/>
            <a:r>
              <a:rPr lang="vi-VN" sz="1600" i="1" dirty="0">
                <a:effectLst/>
                <a:latin typeface="Raleway Light" pitchFamily="2" charset="0"/>
                <a:ea typeface="Calibri" panose="020F0502020204030204" pitchFamily="34" charset="0"/>
              </a:rPr>
              <a:t>Thứ tư</a:t>
            </a:r>
            <a:r>
              <a:rPr lang="vi-VN" sz="1600" dirty="0">
                <a:effectLst/>
                <a:latin typeface="Raleway Light" pitchFamily="2" charset="0"/>
                <a:ea typeface="Calibri" panose="020F0502020204030204" pitchFamily="34" charset="0"/>
              </a:rPr>
              <a:t>, tập hợp rộng rãi mọi lực lượng dân tộc</a:t>
            </a:r>
            <a:endParaRPr lang="en-US" sz="1600" dirty="0">
              <a:latin typeface="Raleway Light" pitchFamily="2" charset="0"/>
              <a:ea typeface="Calibri" panose="020F0502020204030204" pitchFamily="34" charset="0"/>
            </a:endParaRPr>
          </a:p>
          <a:p>
            <a:pPr algn="l" fontAlgn="base"/>
            <a:r>
              <a:rPr lang="vi-VN" sz="1600" i="1" dirty="0">
                <a:effectLst/>
                <a:latin typeface="Raleway Light" pitchFamily="2" charset="0"/>
                <a:ea typeface="Calibri" panose="020F0502020204030204" pitchFamily="34" charset="0"/>
              </a:rPr>
              <a:t>Thứ năm</a:t>
            </a:r>
            <a:r>
              <a:rPr lang="vi-VN" sz="1600" dirty="0">
                <a:effectLst/>
                <a:latin typeface="Raleway Light" pitchFamily="2" charset="0"/>
                <a:ea typeface="Calibri" panose="020F0502020204030204" pitchFamily="34" charset="0"/>
              </a:rPr>
              <a:t>, chủ trương sau khi cách mạng thành công sẽ thành lập nước Việt Nam Dân chủ Cộng </a:t>
            </a:r>
            <a:r>
              <a:rPr lang="en-US" sz="1600" dirty="0" err="1">
                <a:effectLst/>
                <a:latin typeface="Raleway Light" pitchFamily="2" charset="0"/>
                <a:ea typeface="Calibri" panose="020F0502020204030204" pitchFamily="34" charset="0"/>
              </a:rPr>
              <a:t>hòa</a:t>
            </a:r>
            <a:endParaRPr lang="en-US" sz="1600" dirty="0">
              <a:effectLst/>
              <a:latin typeface="Raleway Light" pitchFamily="2" charset="0"/>
              <a:ea typeface="Calibri" panose="020F0502020204030204" pitchFamily="34" charset="0"/>
            </a:endParaRPr>
          </a:p>
          <a:p>
            <a:pPr algn="l" fontAlgn="base"/>
            <a:r>
              <a:rPr lang="vi-VN" sz="1600" i="1" dirty="0">
                <a:effectLst/>
                <a:latin typeface="Raleway Light" pitchFamily="2" charset="0"/>
                <a:ea typeface="Calibri" panose="020F0502020204030204" pitchFamily="34" charset="0"/>
              </a:rPr>
              <a:t>Thứ sáu</a:t>
            </a:r>
            <a:r>
              <a:rPr lang="vi-VN" sz="1600" dirty="0">
                <a:effectLst/>
                <a:latin typeface="Raleway Light" pitchFamily="2" charset="0"/>
                <a:ea typeface="Calibri" panose="020F0502020204030204" pitchFamily="34" charset="0"/>
              </a:rPr>
              <a:t>, Hội nghị xác định chuẩn bị khởi nghĩa vũ trang là nhiệm vụ trung tâm của Đảng và nhân dân</a:t>
            </a:r>
            <a:endParaRPr lang="en-US" sz="1600" dirty="0">
              <a:effectLst/>
              <a:latin typeface="Raleway Light" pitchFamily="2" charset="0"/>
              <a:ea typeface="Calibri" panose="020F0502020204030204" pitchFamily="34" charset="0"/>
            </a:endParaRPr>
          </a:p>
          <a:p>
            <a:pPr algn="l" fontAlgn="base"/>
            <a:endParaRPr lang="vi-VN" sz="1600" dirty="0">
              <a:latin typeface="Raleway Light" pitchFamily="2" charset="0"/>
            </a:endParaRPr>
          </a:p>
        </p:txBody>
      </p:sp>
      <p:sp>
        <p:nvSpPr>
          <p:cNvPr id="107" name="Google Shape;107;p1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12" name="TextBox 11">
            <a:extLst>
              <a:ext uri="{FF2B5EF4-FFF2-40B4-BE49-F238E27FC236}">
                <a16:creationId xmlns:a16="http://schemas.microsoft.com/office/drawing/2014/main" id="{0D2AE1EA-A159-4B1B-9E8C-05CEFDA52388}"/>
              </a:ext>
            </a:extLst>
          </p:cNvPr>
          <p:cNvSpPr txBox="1"/>
          <p:nvPr/>
        </p:nvSpPr>
        <p:spPr>
          <a:xfrm>
            <a:off x="751992" y="484054"/>
            <a:ext cx="4572000" cy="461665"/>
          </a:xfrm>
          <a:prstGeom prst="rect">
            <a:avLst/>
          </a:prstGeom>
          <a:noFill/>
        </p:spPr>
        <p:txBody>
          <a:bodyPr wrap="square">
            <a:spAutoFit/>
          </a:bodyPr>
          <a:lstStyle/>
          <a:p>
            <a:pPr algn="l" fontAlgn="base"/>
            <a:r>
              <a:rPr lang="vi-VN" sz="2400" dirty="0">
                <a:latin typeface="Raleway ExtraBold" pitchFamily="2" charset="0"/>
              </a:rPr>
              <a:t>Chủ trương của Đảng</a:t>
            </a:r>
          </a:p>
        </p:txBody>
      </p:sp>
    </p:spTree>
    <p:extLst>
      <p:ext uri="{BB962C8B-B14F-4D97-AF65-F5344CB8AC3E}">
        <p14:creationId xmlns:p14="http://schemas.microsoft.com/office/powerpoint/2010/main" val="11170117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684ADB9B-EC24-4FE1-BAC3-757F6E853854}"/>
              </a:ext>
            </a:extLst>
          </p:cNvPr>
          <p:cNvSpPr/>
          <p:nvPr/>
        </p:nvSpPr>
        <p:spPr>
          <a:xfrm>
            <a:off x="499006" y="476364"/>
            <a:ext cx="7357107" cy="426905"/>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13" name="Freeform 5">
            <a:extLst>
              <a:ext uri="{FF2B5EF4-FFF2-40B4-BE49-F238E27FC236}">
                <a16:creationId xmlns:a16="http://schemas.microsoft.com/office/drawing/2014/main" id="{DAD31BDA-5B44-4659-B246-0872907B959B}"/>
              </a:ext>
            </a:extLst>
          </p:cNvPr>
          <p:cNvSpPr/>
          <p:nvPr/>
        </p:nvSpPr>
        <p:spPr>
          <a:xfrm>
            <a:off x="499006" y="869324"/>
            <a:ext cx="5837400" cy="429815"/>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2" name="Slide Number Placeholder 1">
            <a:extLst>
              <a:ext uri="{FF2B5EF4-FFF2-40B4-BE49-F238E27FC236}">
                <a16:creationId xmlns:a16="http://schemas.microsoft.com/office/drawing/2014/main" id="{F6A4882D-F7BD-4C4F-A440-CDFC7531FDF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
        <p:nvSpPr>
          <p:cNvPr id="4" name="TextBox 3">
            <a:extLst>
              <a:ext uri="{FF2B5EF4-FFF2-40B4-BE49-F238E27FC236}">
                <a16:creationId xmlns:a16="http://schemas.microsoft.com/office/drawing/2014/main" id="{97C3D1AE-9124-47B7-991D-8FDA64521A87}"/>
              </a:ext>
            </a:extLst>
          </p:cNvPr>
          <p:cNvSpPr txBox="1"/>
          <p:nvPr/>
        </p:nvSpPr>
        <p:spPr>
          <a:xfrm>
            <a:off x="647113" y="529698"/>
            <a:ext cx="6984609" cy="769441"/>
          </a:xfrm>
          <a:prstGeom prst="rect">
            <a:avLst/>
          </a:prstGeom>
          <a:noFill/>
        </p:spPr>
        <p:txBody>
          <a:bodyPr wrap="square">
            <a:spAutoFit/>
          </a:bodyPr>
          <a:lstStyle/>
          <a:p>
            <a:r>
              <a:rPr lang="vi-VN" sz="2200" dirty="0">
                <a:latin typeface="Raleway ExtraBold" pitchFamily="2" charset="0"/>
              </a:rPr>
              <a:t>Phong trào chống Pháp - Nhật, đẩy mạnh chuẩn bị lực lượng cho cuộc khởi nghĩa vũ trang</a:t>
            </a:r>
            <a:endParaRPr lang="en-US" sz="2200" dirty="0">
              <a:latin typeface="Raleway ExtraBold" pitchFamily="2" charset="0"/>
            </a:endParaRPr>
          </a:p>
        </p:txBody>
      </p:sp>
      <p:sp>
        <p:nvSpPr>
          <p:cNvPr id="6" name="TextBox 5">
            <a:extLst>
              <a:ext uri="{FF2B5EF4-FFF2-40B4-BE49-F238E27FC236}">
                <a16:creationId xmlns:a16="http://schemas.microsoft.com/office/drawing/2014/main" id="{FA82F4C2-FD16-4AE7-9350-1F212DFF71A1}"/>
              </a:ext>
            </a:extLst>
          </p:cNvPr>
          <p:cNvSpPr txBox="1"/>
          <p:nvPr/>
        </p:nvSpPr>
        <p:spPr>
          <a:xfrm>
            <a:off x="647113" y="1406405"/>
            <a:ext cx="3234793" cy="369332"/>
          </a:xfrm>
          <a:prstGeom prst="rect">
            <a:avLst/>
          </a:prstGeom>
          <a:noFill/>
        </p:spPr>
        <p:txBody>
          <a:bodyPr wrap="square">
            <a:spAutoFit/>
          </a:bodyPr>
          <a:lstStyle/>
          <a:p>
            <a:pPr algn="l" fontAlgn="base"/>
            <a:r>
              <a:rPr lang="vi-VN" sz="1800" b="1" dirty="0">
                <a:solidFill>
                  <a:srgbClr val="000000"/>
                </a:solidFill>
                <a:effectLst/>
                <a:latin typeface="Raleway Light" pitchFamily="2" charset="0"/>
              </a:rPr>
              <a:t>Chuẩn bị lực lượng chính trị</a:t>
            </a:r>
            <a:endParaRPr lang="vi-VN" sz="1800" b="0" dirty="0">
              <a:solidFill>
                <a:srgbClr val="000000"/>
              </a:solidFill>
              <a:effectLst/>
              <a:latin typeface="Raleway Light" pitchFamily="2" charset="0"/>
            </a:endParaRPr>
          </a:p>
        </p:txBody>
      </p:sp>
      <p:sp>
        <p:nvSpPr>
          <p:cNvPr id="7" name="Google Shape;138;p20">
            <a:extLst>
              <a:ext uri="{FF2B5EF4-FFF2-40B4-BE49-F238E27FC236}">
                <a16:creationId xmlns:a16="http://schemas.microsoft.com/office/drawing/2014/main" id="{CF1D3B2F-FE3A-4B11-8C8F-AA1F24300E68}"/>
              </a:ext>
            </a:extLst>
          </p:cNvPr>
          <p:cNvSpPr txBox="1">
            <a:spLocks/>
          </p:cNvSpPr>
          <p:nvPr/>
        </p:nvSpPr>
        <p:spPr>
          <a:xfrm>
            <a:off x="647113" y="1782015"/>
            <a:ext cx="3924887" cy="14828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sz="1600" dirty="0">
                <a:latin typeface="Raleway Light" pitchFamily="2" charset="0"/>
              </a:rPr>
              <a:t>Ngày 25-10-1941, Việt Minh công bố Tuyên ngôn, nêu rõ: “Việt Nam độc lập đồng minh (Việt Minh) ra đời”.</a:t>
            </a:r>
            <a:endParaRPr lang="en-US" sz="1600" dirty="0">
              <a:latin typeface="Raleway Light" pitchFamily="2" charset="0"/>
            </a:endParaRPr>
          </a:p>
        </p:txBody>
      </p:sp>
      <p:pic>
        <p:nvPicPr>
          <p:cNvPr id="9" name="Picture 8">
            <a:extLst>
              <a:ext uri="{FF2B5EF4-FFF2-40B4-BE49-F238E27FC236}">
                <a16:creationId xmlns:a16="http://schemas.microsoft.com/office/drawing/2014/main" id="{825D6498-3B4E-4BEE-A031-B35E4C6CF89C}"/>
              </a:ext>
            </a:extLst>
          </p:cNvPr>
          <p:cNvPicPr>
            <a:picLocks noChangeAspect="1"/>
          </p:cNvPicPr>
          <p:nvPr/>
        </p:nvPicPr>
        <p:blipFill>
          <a:blip r:embed="rId2"/>
          <a:stretch>
            <a:fillRect/>
          </a:stretch>
        </p:blipFill>
        <p:spPr>
          <a:xfrm>
            <a:off x="5068390" y="1775737"/>
            <a:ext cx="3670660" cy="1378385"/>
          </a:xfrm>
          <a:prstGeom prst="rect">
            <a:avLst/>
          </a:prstGeom>
        </p:spPr>
      </p:pic>
      <p:sp>
        <p:nvSpPr>
          <p:cNvPr id="10" name="Google Shape;138;p20">
            <a:extLst>
              <a:ext uri="{FF2B5EF4-FFF2-40B4-BE49-F238E27FC236}">
                <a16:creationId xmlns:a16="http://schemas.microsoft.com/office/drawing/2014/main" id="{8285560A-9632-42E7-9508-2AB3E07D3B78}"/>
              </a:ext>
            </a:extLst>
          </p:cNvPr>
          <p:cNvSpPr txBox="1">
            <a:spLocks/>
          </p:cNvSpPr>
          <p:nvPr/>
        </p:nvSpPr>
        <p:spPr>
          <a:xfrm>
            <a:off x="4895765" y="3388394"/>
            <a:ext cx="3843285" cy="129556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sz="1600" dirty="0">
                <a:latin typeface="Raleway Light" pitchFamily="2" charset="0"/>
              </a:rPr>
              <a:t>Tháng 2 – 1943, Ban Thường vụ Trung ương Đảng họp ở Võng La (Đông Anh, Phúc Yên), vạch ra kế hoạch cụ thể về công việc chuẩn bị cho khởi nghĩa vũ trang.</a:t>
            </a:r>
            <a:endParaRPr lang="en-US" sz="1600" dirty="0">
              <a:latin typeface="Raleway Light" pitchFamily="2" charset="0"/>
            </a:endParaRPr>
          </a:p>
        </p:txBody>
      </p:sp>
      <p:pic>
        <p:nvPicPr>
          <p:cNvPr id="12" name="Picture 11">
            <a:extLst>
              <a:ext uri="{FF2B5EF4-FFF2-40B4-BE49-F238E27FC236}">
                <a16:creationId xmlns:a16="http://schemas.microsoft.com/office/drawing/2014/main" id="{FCB7FF3F-7953-4487-8BEF-A61B499CAC0B}"/>
              </a:ext>
            </a:extLst>
          </p:cNvPr>
          <p:cNvPicPr>
            <a:picLocks noChangeAspect="1"/>
          </p:cNvPicPr>
          <p:nvPr/>
        </p:nvPicPr>
        <p:blipFill>
          <a:blip r:embed="rId3"/>
          <a:stretch>
            <a:fillRect/>
          </a:stretch>
        </p:blipFill>
        <p:spPr>
          <a:xfrm>
            <a:off x="737232" y="3318236"/>
            <a:ext cx="3834768" cy="1295566"/>
          </a:xfrm>
          <a:prstGeom prst="rect">
            <a:avLst/>
          </a:prstGeom>
        </p:spPr>
      </p:pic>
    </p:spTree>
    <p:extLst>
      <p:ext uri="{BB962C8B-B14F-4D97-AF65-F5344CB8AC3E}">
        <p14:creationId xmlns:p14="http://schemas.microsoft.com/office/powerpoint/2010/main" val="3692486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2"/>
          <p:cNvSpPr txBox="1">
            <a:spLocks noGrp="1"/>
          </p:cNvSpPr>
          <p:nvPr>
            <p:ph type="title"/>
          </p:nvPr>
        </p:nvSpPr>
        <p:spPr>
          <a:xfrm>
            <a:off x="652178" y="668944"/>
            <a:ext cx="4708091"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200" dirty="0"/>
              <a:t>Năm 1943, Đảng công bố bản Đề cương về văn hóa Việt Nam</a:t>
            </a:r>
            <a:endParaRPr sz="2200" dirty="0"/>
          </a:p>
        </p:txBody>
      </p:sp>
      <p:sp>
        <p:nvSpPr>
          <p:cNvPr id="158" name="Google Shape;158;p22"/>
          <p:cNvSpPr txBox="1">
            <a:spLocks noGrp="1"/>
          </p:cNvSpPr>
          <p:nvPr>
            <p:ph type="body" idx="1"/>
          </p:nvPr>
        </p:nvSpPr>
        <p:spPr>
          <a:xfrm>
            <a:off x="826350" y="1526345"/>
            <a:ext cx="3871200" cy="1482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t>xác định văn hóa cũng là một trận địa cách mạng, chủ trương xây dựng một nền văn hóa mới theo ba nguyên tắc: dân tộc, khoa học và đại chúng</a:t>
            </a:r>
            <a:endParaRPr dirty="0"/>
          </a:p>
        </p:txBody>
      </p:sp>
      <p:pic>
        <p:nvPicPr>
          <p:cNvPr id="159" name="Google Shape;159;p22"/>
          <p:cNvPicPr preferRelativeResize="0"/>
          <p:nvPr/>
        </p:nvPicPr>
        <p:blipFill>
          <a:blip r:embed="rId3"/>
          <a:srcRect l="8704" r="8704"/>
          <a:stretch/>
        </p:blipFill>
        <p:spPr>
          <a:xfrm>
            <a:off x="5489705" y="949772"/>
            <a:ext cx="3360300" cy="3360300"/>
          </a:xfrm>
          <a:prstGeom prst="ellipse">
            <a:avLst/>
          </a:prstGeom>
          <a:noFill/>
          <a:ln>
            <a:noFill/>
          </a:ln>
        </p:spPr>
      </p:pic>
      <p:sp>
        <p:nvSpPr>
          <p:cNvPr id="160" name="Google Shape;160;p22"/>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9" name="Google Shape;157;p22">
            <a:extLst>
              <a:ext uri="{FF2B5EF4-FFF2-40B4-BE49-F238E27FC236}">
                <a16:creationId xmlns:a16="http://schemas.microsoft.com/office/drawing/2014/main" id="{361CF41A-AC59-4D7D-862D-21958DAFB095}"/>
              </a:ext>
            </a:extLst>
          </p:cNvPr>
          <p:cNvSpPr txBox="1">
            <a:spLocks/>
          </p:cNvSpPr>
          <p:nvPr/>
        </p:nvSpPr>
        <p:spPr>
          <a:xfrm>
            <a:off x="652179" y="3188456"/>
            <a:ext cx="4708091"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200" dirty="0"/>
              <a:t>Cuối năm 1944, Hội Văn hóa Cứu quốc Việt Nam ra đời</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4BD1F6-AD96-404B-8FA7-D2EC498B4ABA}"/>
              </a:ext>
            </a:extLst>
          </p:cNvPr>
          <p:cNvSpPr>
            <a:spLocks noGrp="1"/>
          </p:cNvSpPr>
          <p:nvPr>
            <p:ph type="body" idx="1"/>
          </p:nvPr>
        </p:nvSpPr>
        <p:spPr>
          <a:xfrm>
            <a:off x="378822" y="908686"/>
            <a:ext cx="8225577" cy="3326128"/>
          </a:xfrm>
        </p:spPr>
        <p:txBody>
          <a:bodyPr/>
          <a:lstStyle/>
          <a:p>
            <a:r>
              <a:rPr lang="vi-VN" dirty="0">
                <a:solidFill>
                  <a:schemeClr val="tx1">
                    <a:lumMod val="50000"/>
                  </a:schemeClr>
                </a:solidFill>
              </a:rPr>
              <a:t>Tháng 10-1944, Hồ Chí Minh gửi thư cho đồng bào toàn quốc, thông báo chủ trương của Đảng về việc triệu tập Đại hội đại biểu quốc dân</a:t>
            </a:r>
            <a:endParaRPr lang="en-US" dirty="0">
              <a:solidFill>
                <a:schemeClr val="tx1">
                  <a:lumMod val="50000"/>
                </a:schemeClr>
              </a:solidFill>
            </a:endParaRPr>
          </a:p>
          <a:p>
            <a:r>
              <a:rPr lang="vi-VN" dirty="0">
                <a:solidFill>
                  <a:schemeClr val="tx1">
                    <a:lumMod val="50000"/>
                  </a:schemeClr>
                </a:solidFill>
              </a:rPr>
              <a:t>Ngày 22-12-1944, Đội Việt Nam tuyên truyền giải phóng quân do Võ Nguyên Giáp tổ chức ra đời ở Cao Bằng</a:t>
            </a:r>
            <a:endParaRPr lang="en-US" dirty="0">
              <a:solidFill>
                <a:schemeClr val="tx1">
                  <a:lumMod val="50000"/>
                </a:schemeClr>
              </a:solidFill>
            </a:endParaRPr>
          </a:p>
          <a:p>
            <a:r>
              <a:rPr lang="vi-VN" dirty="0">
                <a:solidFill>
                  <a:schemeClr val="tx1">
                    <a:lumMod val="50000"/>
                  </a:schemeClr>
                </a:solidFill>
              </a:rPr>
              <a:t>Ngày 24-12-1944, Đoàn của Tổng bộ Việt Minh do Hoàng Quốc Việt dẫn đầu sang Trung Quốc liên lạc với các nước Đồng Minh để phối hợp chống Nhật. Tháng 2-1945, lãnh tụ Hồ Chí Minh sang Trung Quốc tranh thủ giúp đỡ của Đồng minh chống phát xít Nhật.</a:t>
            </a:r>
            <a:endParaRPr lang="en-US" dirty="0">
              <a:solidFill>
                <a:schemeClr val="tx1">
                  <a:lumMod val="50000"/>
                </a:schemeClr>
              </a:solidFill>
            </a:endParaRPr>
          </a:p>
          <a:p>
            <a:endParaRPr lang="en-US" dirty="0">
              <a:solidFill>
                <a:schemeClr val="tx1">
                  <a:lumMod val="50000"/>
                </a:schemeClr>
              </a:solidFill>
            </a:endParaRPr>
          </a:p>
        </p:txBody>
      </p:sp>
      <p:sp>
        <p:nvSpPr>
          <p:cNvPr id="4" name="Slide Number Placeholder 3">
            <a:extLst>
              <a:ext uri="{FF2B5EF4-FFF2-40B4-BE49-F238E27FC236}">
                <a16:creationId xmlns:a16="http://schemas.microsoft.com/office/drawing/2014/main" id="{B2BDEA71-0C4E-4BF4-BFC2-34A5852CC9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228433418"/>
      </p:ext>
    </p:extLst>
  </p:cSld>
  <p:clrMapOvr>
    <a:masterClrMapping/>
  </p:clrMapOvr>
  <p:timing>
    <p:tnLst>
      <p:par>
        <p:cTn id="1" dur="indefinite" restart="never" nodeType="tmRoot"/>
      </p:par>
    </p:tnLst>
  </p:timing>
</p:sld>
</file>

<file path=ppt/theme/theme1.xml><?xml version="1.0" encoding="utf-8"?>
<a:theme xmlns:a="http://schemas.openxmlformats.org/drawingml/2006/main" name="Olivia template">
  <a:themeElements>
    <a:clrScheme name="Custom 347">
      <a:dk1>
        <a:srgbClr val="434343"/>
      </a:dk1>
      <a:lt1>
        <a:srgbClr val="FFFFFF"/>
      </a:lt1>
      <a:dk2>
        <a:srgbClr val="666666"/>
      </a:dk2>
      <a:lt2>
        <a:srgbClr val="ECE9E6"/>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TotalTime>
  <Words>2401</Words>
  <Application>Microsoft Office PowerPoint</Application>
  <PresentationFormat>On-screen Show (16:9)</PresentationFormat>
  <Paragraphs>153</Paragraphs>
  <Slides>32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Raleway</vt:lpstr>
      <vt:lpstr>Wingdings</vt:lpstr>
      <vt:lpstr>Raleway ExtraBold</vt:lpstr>
      <vt:lpstr>Forte</vt:lpstr>
      <vt:lpstr>Raleway Light</vt:lpstr>
      <vt:lpstr>Arial</vt:lpstr>
      <vt:lpstr>Times New Roman</vt:lpstr>
      <vt:lpstr>Olivia template</vt:lpstr>
      <vt:lpstr>Chương 1 ĐẢNG CỘNG SẢN VIỆT NAM RA ĐỜI  VÀ LÃNH ĐẠO ĐẤU TRANH GIÀNH CHÍNH QUYỀN (1930 - 1945)</vt:lpstr>
      <vt:lpstr>Instructions</vt:lpstr>
      <vt:lpstr>Đảng lãnh đạo quá trình đấu tranh giải phóng dân tộc, giành chính quyền (1930-1945)</vt:lpstr>
      <vt:lpstr>Bối cảnh lịch sử và chủ trương chiến lược mới của Đảng</vt:lpstr>
      <vt:lpstr>Hội nghị Ban Chấp hành Trung ương Đảng Cộng sản Đông Dương tháng 11/1939</vt:lpstr>
      <vt:lpstr>Hội nghị lần thứ 8 Ban Chấp hành Trung ương Đảng (tháng 5/1941) do Nguyễn Ái Quốc chủ trì</vt:lpstr>
      <vt:lpstr>PowerPoint Presentation</vt:lpstr>
      <vt:lpstr>Năm 1943, Đảng công bố bản Đề cương về văn hóa Việt Nam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Nước Việt Nam dân chủ cộng hòa được thành lập</vt:lpstr>
      <vt:lpstr>Đảng lãnh đạo quá trình đấu tranh giải phóng dân tộc, giành chính quyền (1930-1945)</vt:lpstr>
      <vt:lpstr>PowerPoint Presentation</vt:lpstr>
      <vt:lpstr>PowerPoint Presentation</vt:lpstr>
      <vt:lpstr>PowerPoint Presentation</vt:lpstr>
      <vt:lpstr>PowerPoint Presentation</vt:lpstr>
      <vt:lpstr>Cách mạng tháng 8</vt:lpstr>
      <vt:lpstr>Cách mạng tháng Tám là thắng lợi của đường lối giải phóng dân tộc đúng đắn, sáng tạo của Đảng và tư tưởng độc lập tự do của Hồ Chí Minh</vt:lpstr>
      <vt:lpstr>PowerPoint Presentation</vt:lpstr>
      <vt:lpstr>PowerPoint Presentation</vt:lpstr>
      <vt:lpstr>PowerPoint Presentation</vt:lpstr>
      <vt:lpstr>PowerPoint Presentation</vt:lpstr>
      <vt:lpstr>PowerPoint Presentation</vt:lpstr>
      <vt:lpstr>Danh mục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Thắng</cp:lastModifiedBy>
  <cp:revision>10</cp:revision>
  <dcterms:modified xsi:type="dcterms:W3CDTF">2023-03-04T07:26:28Z</dcterms:modified>
</cp:coreProperties>
</file>